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8"/>
  </p:notesMasterIdLst>
  <p:sldIdLst>
    <p:sldId id="256" r:id="rId2"/>
    <p:sldId id="257" r:id="rId3"/>
    <p:sldId id="258" r:id="rId4"/>
    <p:sldId id="261" r:id="rId5"/>
    <p:sldId id="276" r:id="rId6"/>
    <p:sldId id="264" r:id="rId7"/>
    <p:sldId id="277" r:id="rId8"/>
    <p:sldId id="281" r:id="rId9"/>
    <p:sldId id="278" r:id="rId10"/>
    <p:sldId id="284" r:id="rId11"/>
    <p:sldId id="268" r:id="rId12"/>
    <p:sldId id="265" r:id="rId13"/>
    <p:sldId id="280" r:id="rId14"/>
    <p:sldId id="269" r:id="rId15"/>
    <p:sldId id="260" r:id="rId16"/>
    <p:sldId id="287" r:id="rId17"/>
  </p:sldIdLst>
  <p:sldSz cx="18288000" cy="10287000"/>
  <p:notesSz cx="6858000" cy="9144000"/>
  <p:embeddedFontLst>
    <p:embeddedFont>
      <p:font typeface="Anton" pitchFamily="2" charset="0"/>
      <p:regular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918C"/>
    <a:srgbClr val="FDE725"/>
    <a:srgbClr val="632B70"/>
    <a:srgbClr val="224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F9A905-D761-407E-9348-39B468F83057}" v="2" dt="2025-01-19T04:41:01.4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 autoAdjust="0"/>
    <p:restoredTop sz="94648" autoAdjust="0"/>
  </p:normalViewPr>
  <p:slideViewPr>
    <p:cSldViewPr snapToGrid="0">
      <p:cViewPr>
        <p:scale>
          <a:sx n="44" d="100"/>
          <a:sy n="44" d="100"/>
        </p:scale>
        <p:origin x="1368" y="3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disa Galetuke" userId="b02e777eccf69275" providerId="LiveId" clId="{84F9A905-D761-407E-9348-39B468F83057}"/>
    <pc:docChg chg="undo custSel delSld modSld">
      <pc:chgData name="Mandisa Galetuke" userId="b02e777eccf69275" providerId="LiveId" clId="{84F9A905-D761-407E-9348-39B468F83057}" dt="2025-01-19T04:41:52.662" v="42" actId="1076"/>
      <pc:docMkLst>
        <pc:docMk/>
      </pc:docMkLst>
      <pc:sldChg chg="del">
        <pc:chgData name="Mandisa Galetuke" userId="b02e777eccf69275" providerId="LiveId" clId="{84F9A905-D761-407E-9348-39B468F83057}" dt="2025-01-19T04:36:24.266" v="3" actId="47"/>
        <pc:sldMkLst>
          <pc:docMk/>
          <pc:sldMk cId="0" sldId="259"/>
        </pc:sldMkLst>
      </pc:sldChg>
      <pc:sldChg chg="del">
        <pc:chgData name="Mandisa Galetuke" userId="b02e777eccf69275" providerId="LiveId" clId="{84F9A905-D761-407E-9348-39B468F83057}" dt="2025-01-19T04:36:28.180" v="4" actId="47"/>
        <pc:sldMkLst>
          <pc:docMk/>
          <pc:sldMk cId="0" sldId="262"/>
        </pc:sldMkLst>
      </pc:sldChg>
      <pc:sldChg chg="del">
        <pc:chgData name="Mandisa Galetuke" userId="b02e777eccf69275" providerId="LiveId" clId="{84F9A905-D761-407E-9348-39B468F83057}" dt="2025-01-19T04:36:30.726" v="6" actId="47"/>
        <pc:sldMkLst>
          <pc:docMk/>
          <pc:sldMk cId="0" sldId="263"/>
        </pc:sldMkLst>
      </pc:sldChg>
      <pc:sldChg chg="del">
        <pc:chgData name="Mandisa Galetuke" userId="b02e777eccf69275" providerId="LiveId" clId="{84F9A905-D761-407E-9348-39B468F83057}" dt="2025-01-19T04:36:31.941" v="7" actId="47"/>
        <pc:sldMkLst>
          <pc:docMk/>
          <pc:sldMk cId="0" sldId="266"/>
        </pc:sldMkLst>
      </pc:sldChg>
      <pc:sldChg chg="del">
        <pc:chgData name="Mandisa Galetuke" userId="b02e777eccf69275" providerId="LiveId" clId="{84F9A905-D761-407E-9348-39B468F83057}" dt="2025-01-19T04:36:32.915" v="8" actId="47"/>
        <pc:sldMkLst>
          <pc:docMk/>
          <pc:sldMk cId="0" sldId="267"/>
        </pc:sldMkLst>
      </pc:sldChg>
      <pc:sldChg chg="addSp modSp mod">
        <pc:chgData name="Mandisa Galetuke" userId="b02e777eccf69275" providerId="LiveId" clId="{84F9A905-D761-407E-9348-39B468F83057}" dt="2025-01-19T04:41:52.662" v="42" actId="1076"/>
        <pc:sldMkLst>
          <pc:docMk/>
          <pc:sldMk cId="0" sldId="269"/>
        </pc:sldMkLst>
        <pc:picChg chg="add mod modCrop">
          <ac:chgData name="Mandisa Galetuke" userId="b02e777eccf69275" providerId="LiveId" clId="{84F9A905-D761-407E-9348-39B468F83057}" dt="2025-01-19T04:41:52.662" v="42" actId="1076"/>
          <ac:picMkLst>
            <pc:docMk/>
            <pc:sldMk cId="0" sldId="269"/>
            <ac:picMk id="7" creationId="{B7FF648E-0044-CCAA-FA84-1C4A24AA71C2}"/>
          </ac:picMkLst>
        </pc:picChg>
        <pc:picChg chg="add mod modCrop">
          <ac:chgData name="Mandisa Galetuke" userId="b02e777eccf69275" providerId="LiveId" clId="{84F9A905-D761-407E-9348-39B468F83057}" dt="2025-01-19T04:41:41.097" v="40" actId="14100"/>
          <ac:picMkLst>
            <pc:docMk/>
            <pc:sldMk cId="0" sldId="269"/>
            <ac:picMk id="9" creationId="{DBE425A8-A6F6-02E8-D586-A0AE42C60B0B}"/>
          </ac:picMkLst>
        </pc:picChg>
      </pc:sldChg>
      <pc:sldChg chg="del">
        <pc:chgData name="Mandisa Galetuke" userId="b02e777eccf69275" providerId="LiveId" clId="{84F9A905-D761-407E-9348-39B468F83057}" dt="2025-01-19T04:36:34.824" v="10" actId="47"/>
        <pc:sldMkLst>
          <pc:docMk/>
          <pc:sldMk cId="0" sldId="270"/>
        </pc:sldMkLst>
      </pc:sldChg>
      <pc:sldChg chg="del">
        <pc:chgData name="Mandisa Galetuke" userId="b02e777eccf69275" providerId="LiveId" clId="{84F9A905-D761-407E-9348-39B468F83057}" dt="2025-01-19T04:36:35.644" v="11" actId="47"/>
        <pc:sldMkLst>
          <pc:docMk/>
          <pc:sldMk cId="0" sldId="271"/>
        </pc:sldMkLst>
      </pc:sldChg>
      <pc:sldChg chg="del">
        <pc:chgData name="Mandisa Galetuke" userId="b02e777eccf69275" providerId="LiveId" clId="{84F9A905-D761-407E-9348-39B468F83057}" dt="2025-01-19T04:36:37.012" v="12" actId="47"/>
        <pc:sldMkLst>
          <pc:docMk/>
          <pc:sldMk cId="0" sldId="272"/>
        </pc:sldMkLst>
      </pc:sldChg>
      <pc:sldChg chg="del">
        <pc:chgData name="Mandisa Galetuke" userId="b02e777eccf69275" providerId="LiveId" clId="{84F9A905-D761-407E-9348-39B468F83057}" dt="2025-01-19T04:36:38.734" v="14" actId="47"/>
        <pc:sldMkLst>
          <pc:docMk/>
          <pc:sldMk cId="0" sldId="274"/>
        </pc:sldMkLst>
      </pc:sldChg>
      <pc:sldChg chg="del">
        <pc:chgData name="Mandisa Galetuke" userId="b02e777eccf69275" providerId="LiveId" clId="{84F9A905-D761-407E-9348-39B468F83057}" dt="2025-01-19T04:36:39.817" v="15" actId="47"/>
        <pc:sldMkLst>
          <pc:docMk/>
          <pc:sldMk cId="0" sldId="275"/>
        </pc:sldMkLst>
      </pc:sldChg>
      <pc:sldChg chg="del">
        <pc:chgData name="Mandisa Galetuke" userId="b02e777eccf69275" providerId="LiveId" clId="{84F9A905-D761-407E-9348-39B468F83057}" dt="2025-01-19T04:36:34.077" v="9" actId="47"/>
        <pc:sldMkLst>
          <pc:docMk/>
          <pc:sldMk cId="2039843290" sldId="279"/>
        </pc:sldMkLst>
      </pc:sldChg>
      <pc:sldChg chg="del">
        <pc:chgData name="Mandisa Galetuke" userId="b02e777eccf69275" providerId="LiveId" clId="{84F9A905-D761-407E-9348-39B468F83057}" dt="2025-01-19T04:36:21.856" v="1" actId="47"/>
        <pc:sldMkLst>
          <pc:docMk/>
          <pc:sldMk cId="3426022430" sldId="282"/>
        </pc:sldMkLst>
      </pc:sldChg>
      <pc:sldChg chg="del">
        <pc:chgData name="Mandisa Galetuke" userId="b02e777eccf69275" providerId="LiveId" clId="{84F9A905-D761-407E-9348-39B468F83057}" dt="2025-01-19T04:36:20.625" v="0" actId="47"/>
        <pc:sldMkLst>
          <pc:docMk/>
          <pc:sldMk cId="411624371" sldId="283"/>
        </pc:sldMkLst>
      </pc:sldChg>
      <pc:sldChg chg="del">
        <pc:chgData name="Mandisa Galetuke" userId="b02e777eccf69275" providerId="LiveId" clId="{84F9A905-D761-407E-9348-39B468F83057}" dt="2025-01-19T04:36:23.039" v="2" actId="47"/>
        <pc:sldMkLst>
          <pc:docMk/>
          <pc:sldMk cId="3733503409" sldId="285"/>
        </pc:sldMkLst>
      </pc:sldChg>
      <pc:sldChg chg="del">
        <pc:chgData name="Mandisa Galetuke" userId="b02e777eccf69275" providerId="LiveId" clId="{84F9A905-D761-407E-9348-39B468F83057}" dt="2025-01-19T04:36:29.192" v="5" actId="47"/>
        <pc:sldMkLst>
          <pc:docMk/>
          <pc:sldMk cId="1584981313" sldId="286"/>
        </pc:sldMkLst>
      </pc:sldChg>
      <pc:sldChg chg="del">
        <pc:chgData name="Mandisa Galetuke" userId="b02e777eccf69275" providerId="LiveId" clId="{84F9A905-D761-407E-9348-39B468F83057}" dt="2025-01-19T04:36:37.853" v="13" actId="47"/>
        <pc:sldMkLst>
          <pc:docMk/>
          <pc:sldMk cId="2013368695" sldId="288"/>
        </pc:sldMkLst>
      </pc:sldChg>
      <pc:sldMasterChg chg="delSldLayout">
        <pc:chgData name="Mandisa Galetuke" userId="b02e777eccf69275" providerId="LiveId" clId="{84F9A905-D761-407E-9348-39B468F83057}" dt="2025-01-19T04:36:20.625" v="0" actId="47"/>
        <pc:sldMasterMkLst>
          <pc:docMk/>
          <pc:sldMasterMk cId="0" sldId="2147483657"/>
        </pc:sldMasterMkLst>
        <pc:sldLayoutChg chg="del">
          <pc:chgData name="Mandisa Galetuke" userId="b02e777eccf69275" providerId="LiveId" clId="{84F9A905-D761-407E-9348-39B468F83057}" dt="2025-01-19T04:36:20.625" v="0" actId="47"/>
          <pc:sldLayoutMkLst>
            <pc:docMk/>
            <pc:sldMasterMk cId="0" sldId="2147483657"/>
            <pc:sldLayoutMk cId="0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>
          <a:extLst>
            <a:ext uri="{FF2B5EF4-FFF2-40B4-BE49-F238E27FC236}">
              <a16:creationId xmlns:a16="http://schemas.microsoft.com/office/drawing/2014/main" id="{34A6E4E5-3B89-A01A-C877-B5F64F2D1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9:notes">
            <a:extLst>
              <a:ext uri="{FF2B5EF4-FFF2-40B4-BE49-F238E27FC236}">
                <a16:creationId xmlns:a16="http://schemas.microsoft.com/office/drawing/2014/main" id="{F8A70FC0-3729-49DE-BD06-29E477A352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p9:notes">
            <a:extLst>
              <a:ext uri="{FF2B5EF4-FFF2-40B4-BE49-F238E27FC236}">
                <a16:creationId xmlns:a16="http://schemas.microsoft.com/office/drawing/2014/main" id="{2E4D281B-3D7C-3519-F12C-6CFC22626F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0950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1" name="Google Shape;5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4" name="Google Shape;4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>
          <a:extLst>
            <a:ext uri="{FF2B5EF4-FFF2-40B4-BE49-F238E27FC236}">
              <a16:creationId xmlns:a16="http://schemas.microsoft.com/office/drawing/2014/main" id="{D7A91C19-B24C-40AC-179E-8B5CC8967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:notes">
            <a:extLst>
              <a:ext uri="{FF2B5EF4-FFF2-40B4-BE49-F238E27FC236}">
                <a16:creationId xmlns:a16="http://schemas.microsoft.com/office/drawing/2014/main" id="{4B8725D7-2F4F-BCB1-59DF-FE0C3C77D2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7" name="Google Shape;377;p7:notes">
            <a:extLst>
              <a:ext uri="{FF2B5EF4-FFF2-40B4-BE49-F238E27FC236}">
                <a16:creationId xmlns:a16="http://schemas.microsoft.com/office/drawing/2014/main" id="{E7C96FDD-5718-C94E-B850-BBE8A3BD2B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3505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2" name="Google Shape;6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7" name="Google Shape;2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>
          <a:extLst>
            <a:ext uri="{FF2B5EF4-FFF2-40B4-BE49-F238E27FC236}">
              <a16:creationId xmlns:a16="http://schemas.microsoft.com/office/drawing/2014/main" id="{FF0866C8-831C-2C59-24C7-FE6F3B4BE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8:notes">
            <a:extLst>
              <a:ext uri="{FF2B5EF4-FFF2-40B4-BE49-F238E27FC236}">
                <a16:creationId xmlns:a16="http://schemas.microsoft.com/office/drawing/2014/main" id="{1C38C3E8-A2A8-E3A0-56D4-473255BC1C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6" name="Google Shape;706;p18:notes">
            <a:extLst>
              <a:ext uri="{FF2B5EF4-FFF2-40B4-BE49-F238E27FC236}">
                <a16:creationId xmlns:a16="http://schemas.microsoft.com/office/drawing/2014/main" id="{C2A5A424-CE82-4C06-69FF-599672E487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9617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>
          <a:extLst>
            <a:ext uri="{FF2B5EF4-FFF2-40B4-BE49-F238E27FC236}">
              <a16:creationId xmlns:a16="http://schemas.microsoft.com/office/drawing/2014/main" id="{0C639CA8-45CB-054D-14D5-15102BAAA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:notes">
            <a:extLst>
              <a:ext uri="{FF2B5EF4-FFF2-40B4-BE49-F238E27FC236}">
                <a16:creationId xmlns:a16="http://schemas.microsoft.com/office/drawing/2014/main" id="{A1948B56-DA79-82C7-EF0F-A4F7AAFA6D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7" name="Google Shape;377;p7:notes">
            <a:extLst>
              <a:ext uri="{FF2B5EF4-FFF2-40B4-BE49-F238E27FC236}">
                <a16:creationId xmlns:a16="http://schemas.microsoft.com/office/drawing/2014/main" id="{AE44E002-F774-9913-32BE-A26F01A4F0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5523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>
          <a:extLst>
            <a:ext uri="{FF2B5EF4-FFF2-40B4-BE49-F238E27FC236}">
              <a16:creationId xmlns:a16="http://schemas.microsoft.com/office/drawing/2014/main" id="{11C3AA5E-51A6-D515-7067-6F51C3DB0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9:notes">
            <a:extLst>
              <a:ext uri="{FF2B5EF4-FFF2-40B4-BE49-F238E27FC236}">
                <a16:creationId xmlns:a16="http://schemas.microsoft.com/office/drawing/2014/main" id="{717C174C-D6FD-9ED0-1C78-E1F5EFE0ED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p9:notes">
            <a:extLst>
              <a:ext uri="{FF2B5EF4-FFF2-40B4-BE49-F238E27FC236}">
                <a16:creationId xmlns:a16="http://schemas.microsoft.com/office/drawing/2014/main" id="{76A1F121-8E17-43EF-E5C9-90E049BAEF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7568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>
          <a:extLst>
            <a:ext uri="{FF2B5EF4-FFF2-40B4-BE49-F238E27FC236}">
              <a16:creationId xmlns:a16="http://schemas.microsoft.com/office/drawing/2014/main" id="{021A6899-9EE5-0E3C-C24E-6ECB2DCBB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9:notes">
            <a:extLst>
              <a:ext uri="{FF2B5EF4-FFF2-40B4-BE49-F238E27FC236}">
                <a16:creationId xmlns:a16="http://schemas.microsoft.com/office/drawing/2014/main" id="{0CFFD74A-C64D-8BCD-281D-C56E0A4AE2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p9:notes">
            <a:extLst>
              <a:ext uri="{FF2B5EF4-FFF2-40B4-BE49-F238E27FC236}">
                <a16:creationId xmlns:a16="http://schemas.microsoft.com/office/drawing/2014/main" id="{471D039D-1FFD-8A55-F5BF-8FBF4FB69D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1835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>
          <a:extLst>
            <a:ext uri="{FF2B5EF4-FFF2-40B4-BE49-F238E27FC236}">
              <a16:creationId xmlns:a16="http://schemas.microsoft.com/office/drawing/2014/main" id="{2013EB95-3BF7-6FE6-9F06-E13435521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9:notes">
            <a:extLst>
              <a:ext uri="{FF2B5EF4-FFF2-40B4-BE49-F238E27FC236}">
                <a16:creationId xmlns:a16="http://schemas.microsoft.com/office/drawing/2014/main" id="{0526DD3C-FE76-78E9-256F-B3AB2CB585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p9:notes">
            <a:extLst>
              <a:ext uri="{FF2B5EF4-FFF2-40B4-BE49-F238E27FC236}">
                <a16:creationId xmlns:a16="http://schemas.microsoft.com/office/drawing/2014/main" id="{889227F1-EB93-72F3-D86C-0B9DF312AF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8587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4"/>
          <p:cNvGrpSpPr/>
          <p:nvPr/>
        </p:nvGrpSpPr>
        <p:grpSpPr>
          <a:xfrm rot="2700000">
            <a:off x="16189136" y="8709141"/>
            <a:ext cx="2847034" cy="3027860"/>
            <a:chOff x="0" y="-47625"/>
            <a:chExt cx="749835" cy="797460"/>
          </a:xfrm>
        </p:grpSpPr>
        <p:sp>
          <p:nvSpPr>
            <p:cNvPr id="32" name="Google Shape;32;p4"/>
            <p:cNvSpPr/>
            <p:nvPr/>
          </p:nvSpPr>
          <p:spPr>
            <a:xfrm>
              <a:off x="0" y="0"/>
              <a:ext cx="749835" cy="749835"/>
            </a:xfrm>
            <a:custGeom>
              <a:avLst/>
              <a:gdLst/>
              <a:ahLst/>
              <a:cxnLst/>
              <a:rect l="l" t="t" r="r" b="b"/>
              <a:pathLst>
                <a:path w="749835" h="749835" extrusionOk="0">
                  <a:moveTo>
                    <a:pt x="0" y="0"/>
                  </a:moveTo>
                  <a:lnTo>
                    <a:pt x="749835" y="0"/>
                  </a:lnTo>
                  <a:lnTo>
                    <a:pt x="749835" y="749835"/>
                  </a:lnTo>
                  <a:lnTo>
                    <a:pt x="0" y="749835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</p:sp>
        <p:sp>
          <p:nvSpPr>
            <p:cNvPr id="33" name="Google Shape;33;p4"/>
            <p:cNvSpPr txBox="1"/>
            <p:nvPr/>
          </p:nvSpPr>
          <p:spPr>
            <a:xfrm>
              <a:off x="0" y="-47625"/>
              <a:ext cx="749700" cy="79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34;p4"/>
          <p:cNvGrpSpPr/>
          <p:nvPr/>
        </p:nvGrpSpPr>
        <p:grpSpPr>
          <a:xfrm rot="2700000">
            <a:off x="-1799839" y="5720819"/>
            <a:ext cx="2847034" cy="3027860"/>
            <a:chOff x="0" y="-47625"/>
            <a:chExt cx="749835" cy="797460"/>
          </a:xfrm>
        </p:grpSpPr>
        <p:sp>
          <p:nvSpPr>
            <p:cNvPr id="35" name="Google Shape;35;p4"/>
            <p:cNvSpPr/>
            <p:nvPr/>
          </p:nvSpPr>
          <p:spPr>
            <a:xfrm>
              <a:off x="0" y="0"/>
              <a:ext cx="749835" cy="749835"/>
            </a:xfrm>
            <a:custGeom>
              <a:avLst/>
              <a:gdLst/>
              <a:ahLst/>
              <a:cxnLst/>
              <a:rect l="l" t="t" r="r" b="b"/>
              <a:pathLst>
                <a:path w="749835" h="749835" extrusionOk="0">
                  <a:moveTo>
                    <a:pt x="0" y="0"/>
                  </a:moveTo>
                  <a:lnTo>
                    <a:pt x="749835" y="0"/>
                  </a:lnTo>
                  <a:lnTo>
                    <a:pt x="749835" y="749835"/>
                  </a:lnTo>
                  <a:lnTo>
                    <a:pt x="0" y="749835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</p:sp>
        <p:sp>
          <p:nvSpPr>
            <p:cNvPr id="36" name="Google Shape;36;p4"/>
            <p:cNvSpPr txBox="1"/>
            <p:nvPr/>
          </p:nvSpPr>
          <p:spPr>
            <a:xfrm>
              <a:off x="0" y="-47625"/>
              <a:ext cx="749700" cy="79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4"/>
          <p:cNvGrpSpPr/>
          <p:nvPr/>
        </p:nvGrpSpPr>
        <p:grpSpPr>
          <a:xfrm rot="2700000">
            <a:off x="12161978" y="-1575435"/>
            <a:ext cx="2741727" cy="2922839"/>
            <a:chOff x="0" y="-47625"/>
            <a:chExt cx="722100" cy="769800"/>
          </a:xfrm>
        </p:grpSpPr>
        <p:sp>
          <p:nvSpPr>
            <p:cNvPr id="38" name="Google Shape;38;p4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</p:sp>
        <p:sp>
          <p:nvSpPr>
            <p:cNvPr id="39" name="Google Shape;39;p4"/>
            <p:cNvSpPr txBox="1"/>
            <p:nvPr/>
          </p:nvSpPr>
          <p:spPr>
            <a:xfrm>
              <a:off x="0" y="-47625"/>
              <a:ext cx="722100" cy="76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" name="Google Shape;40;p4"/>
          <p:cNvGrpSpPr/>
          <p:nvPr/>
        </p:nvGrpSpPr>
        <p:grpSpPr>
          <a:xfrm rot="2700000">
            <a:off x="14303060" y="9671743"/>
            <a:ext cx="2741727" cy="2922839"/>
            <a:chOff x="0" y="-47625"/>
            <a:chExt cx="722100" cy="769800"/>
          </a:xfrm>
        </p:grpSpPr>
        <p:sp>
          <p:nvSpPr>
            <p:cNvPr id="41" name="Google Shape;41;p4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</p:sp>
        <p:sp>
          <p:nvSpPr>
            <p:cNvPr id="42" name="Google Shape;42;p4"/>
            <p:cNvSpPr txBox="1"/>
            <p:nvPr/>
          </p:nvSpPr>
          <p:spPr>
            <a:xfrm>
              <a:off x="0" y="-47625"/>
              <a:ext cx="722100" cy="76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1005600" y="1888700"/>
            <a:ext cx="9824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5029200" y="48040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5" name="Google Shape;45;p4"/>
          <p:cNvGrpSpPr/>
          <p:nvPr/>
        </p:nvGrpSpPr>
        <p:grpSpPr>
          <a:xfrm>
            <a:off x="787475" y="532476"/>
            <a:ext cx="1570808" cy="812152"/>
            <a:chOff x="0" y="-241102"/>
            <a:chExt cx="2094411" cy="1082869"/>
          </a:xfrm>
        </p:grpSpPr>
        <p:grpSp>
          <p:nvGrpSpPr>
            <p:cNvPr id="46" name="Google Shape;46;p4"/>
            <p:cNvGrpSpPr/>
            <p:nvPr/>
          </p:nvGrpSpPr>
          <p:grpSpPr>
            <a:xfrm>
              <a:off x="0" y="-241102"/>
              <a:ext cx="841388" cy="1082869"/>
              <a:chOff x="0" y="-47625"/>
              <a:chExt cx="166200" cy="213900"/>
            </a:xfrm>
          </p:grpSpPr>
          <p:sp>
            <p:nvSpPr>
              <p:cNvPr id="47" name="Google Shape;47;p4"/>
              <p:cNvSpPr/>
              <p:nvPr/>
            </p:nvSpPr>
            <p:spPr>
              <a:xfrm>
                <a:off x="0" y="0"/>
                <a:ext cx="166135" cy="166135"/>
              </a:xfrm>
              <a:custGeom>
                <a:avLst/>
                <a:gdLst/>
                <a:ahLst/>
                <a:cxnLst/>
                <a:rect l="l" t="t" r="r" b="b"/>
                <a:pathLst>
                  <a:path w="166135" h="166135" extrusionOk="0">
                    <a:moveTo>
                      <a:pt x="0" y="0"/>
                    </a:moveTo>
                    <a:lnTo>
                      <a:pt x="166135" y="0"/>
                    </a:lnTo>
                    <a:lnTo>
                      <a:pt x="166135" y="166135"/>
                    </a:lnTo>
                    <a:lnTo>
                      <a:pt x="0" y="166135"/>
                    </a:ln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</p:sp>
          <p:sp>
            <p:nvSpPr>
              <p:cNvPr id="48" name="Google Shape;48;p4"/>
              <p:cNvSpPr txBox="1"/>
              <p:nvPr/>
            </p:nvSpPr>
            <p:spPr>
              <a:xfrm>
                <a:off x="0" y="-47625"/>
                <a:ext cx="166200" cy="21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" name="Google Shape;49;p4"/>
            <p:cNvSpPr/>
            <p:nvPr/>
          </p:nvSpPr>
          <p:spPr>
            <a:xfrm>
              <a:off x="109769" y="80055"/>
              <a:ext cx="621522" cy="680950"/>
            </a:xfrm>
            <a:custGeom>
              <a:avLst/>
              <a:gdLst/>
              <a:ahLst/>
              <a:cxnLst/>
              <a:rect l="l" t="t" r="r" b="b"/>
              <a:pathLst>
                <a:path w="621522" h="680950" extrusionOk="0">
                  <a:moveTo>
                    <a:pt x="0" y="0"/>
                  </a:moveTo>
                  <a:lnTo>
                    <a:pt x="621522" y="0"/>
                  </a:lnTo>
                  <a:lnTo>
                    <a:pt x="621522" y="680950"/>
                  </a:lnTo>
                  <a:lnTo>
                    <a:pt x="0" y="6809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50" name="Google Shape;50;p4"/>
            <p:cNvSpPr txBox="1"/>
            <p:nvPr/>
          </p:nvSpPr>
          <p:spPr>
            <a:xfrm>
              <a:off x="1028211" y="103785"/>
              <a:ext cx="1066200" cy="6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29" b="0" i="0" u="none" strike="noStrike" cap="none" dirty="0">
                  <a:solidFill>
                    <a:srgbClr val="0F1A38"/>
                  </a:solidFill>
                  <a:latin typeface="Anton"/>
                  <a:ea typeface="Anton"/>
                  <a:cs typeface="Anton"/>
                  <a:sym typeface="Anton"/>
                </a:rPr>
                <a:t>LOGO</a:t>
              </a:r>
              <a:endParaRPr dirty="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>
            <a:spLocks noGrp="1"/>
          </p:cNvSpPr>
          <p:nvPr>
            <p:ph type="body" idx="1"/>
          </p:nvPr>
        </p:nvSpPr>
        <p:spPr>
          <a:xfrm>
            <a:off x="2031438" y="579306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18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18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5"/>
          <p:cNvGrpSpPr/>
          <p:nvPr/>
        </p:nvGrpSpPr>
        <p:grpSpPr>
          <a:xfrm>
            <a:off x="787475" y="532476"/>
            <a:ext cx="1570808" cy="812152"/>
            <a:chOff x="0" y="-241102"/>
            <a:chExt cx="2094411" cy="1082869"/>
          </a:xfrm>
        </p:grpSpPr>
        <p:grpSp>
          <p:nvGrpSpPr>
            <p:cNvPr id="54" name="Google Shape;54;p5"/>
            <p:cNvGrpSpPr/>
            <p:nvPr/>
          </p:nvGrpSpPr>
          <p:grpSpPr>
            <a:xfrm>
              <a:off x="0" y="-241102"/>
              <a:ext cx="841388" cy="1082869"/>
              <a:chOff x="0" y="-47625"/>
              <a:chExt cx="166200" cy="213900"/>
            </a:xfrm>
          </p:grpSpPr>
          <p:sp>
            <p:nvSpPr>
              <p:cNvPr id="55" name="Google Shape;55;p5"/>
              <p:cNvSpPr/>
              <p:nvPr/>
            </p:nvSpPr>
            <p:spPr>
              <a:xfrm>
                <a:off x="0" y="0"/>
                <a:ext cx="166135" cy="166135"/>
              </a:xfrm>
              <a:custGeom>
                <a:avLst/>
                <a:gdLst/>
                <a:ahLst/>
                <a:cxnLst/>
                <a:rect l="l" t="t" r="r" b="b"/>
                <a:pathLst>
                  <a:path w="166135" h="166135" extrusionOk="0">
                    <a:moveTo>
                      <a:pt x="0" y="0"/>
                    </a:moveTo>
                    <a:lnTo>
                      <a:pt x="166135" y="0"/>
                    </a:lnTo>
                    <a:lnTo>
                      <a:pt x="166135" y="166135"/>
                    </a:lnTo>
                    <a:lnTo>
                      <a:pt x="0" y="166135"/>
                    </a:ln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</p:sp>
          <p:sp>
            <p:nvSpPr>
              <p:cNvPr id="56" name="Google Shape;56;p5"/>
              <p:cNvSpPr txBox="1"/>
              <p:nvPr/>
            </p:nvSpPr>
            <p:spPr>
              <a:xfrm>
                <a:off x="0" y="-47625"/>
                <a:ext cx="166200" cy="21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" name="Google Shape;57;p5"/>
            <p:cNvSpPr/>
            <p:nvPr/>
          </p:nvSpPr>
          <p:spPr>
            <a:xfrm>
              <a:off x="109769" y="80055"/>
              <a:ext cx="621522" cy="680950"/>
            </a:xfrm>
            <a:custGeom>
              <a:avLst/>
              <a:gdLst/>
              <a:ahLst/>
              <a:cxnLst/>
              <a:rect l="l" t="t" r="r" b="b"/>
              <a:pathLst>
                <a:path w="621522" h="680950" extrusionOk="0">
                  <a:moveTo>
                    <a:pt x="0" y="0"/>
                  </a:moveTo>
                  <a:lnTo>
                    <a:pt x="621522" y="0"/>
                  </a:lnTo>
                  <a:lnTo>
                    <a:pt x="621522" y="680950"/>
                  </a:lnTo>
                  <a:lnTo>
                    <a:pt x="0" y="6809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58" name="Google Shape;58;p5"/>
            <p:cNvSpPr txBox="1"/>
            <p:nvPr/>
          </p:nvSpPr>
          <p:spPr>
            <a:xfrm>
              <a:off x="1028211" y="103785"/>
              <a:ext cx="1066200" cy="6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29" b="0" i="0" u="none" strike="noStrike" cap="none" dirty="0">
                  <a:solidFill>
                    <a:srgbClr val="0F1A38"/>
                  </a:solidFill>
                  <a:latin typeface="Anton"/>
                  <a:ea typeface="Anton"/>
                  <a:cs typeface="Anton"/>
                  <a:sym typeface="Anton"/>
                </a:rPr>
                <a:t>LOGO</a:t>
              </a:r>
              <a:endParaRPr dirty="0"/>
            </a:p>
          </p:txBody>
        </p: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1005600" y="1888700"/>
            <a:ext cx="9824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nton"/>
              <a:buNone/>
              <a:defRPr sz="72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60" name="Google Shape;60;p5"/>
          <p:cNvGrpSpPr/>
          <p:nvPr/>
        </p:nvGrpSpPr>
        <p:grpSpPr>
          <a:xfrm rot="2700000">
            <a:off x="12786935" y="-1788318"/>
            <a:ext cx="2741727" cy="2922839"/>
            <a:chOff x="0" y="-47625"/>
            <a:chExt cx="722100" cy="769800"/>
          </a:xfrm>
        </p:grpSpPr>
        <p:sp>
          <p:nvSpPr>
            <p:cNvPr id="61" name="Google Shape;61;p5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</p:sp>
        <p:sp>
          <p:nvSpPr>
            <p:cNvPr id="62" name="Google Shape;62;p5"/>
            <p:cNvSpPr txBox="1"/>
            <p:nvPr/>
          </p:nvSpPr>
          <p:spPr>
            <a:xfrm>
              <a:off x="0" y="-47625"/>
              <a:ext cx="722100" cy="76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5"/>
          <p:cNvGrpSpPr/>
          <p:nvPr/>
        </p:nvGrpSpPr>
        <p:grpSpPr>
          <a:xfrm rot="2700000">
            <a:off x="8693243" y="8761814"/>
            <a:ext cx="2741727" cy="2922839"/>
            <a:chOff x="0" y="-47625"/>
            <a:chExt cx="722100" cy="769800"/>
          </a:xfrm>
        </p:grpSpPr>
        <p:sp>
          <p:nvSpPr>
            <p:cNvPr id="64" name="Google Shape;64;p5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</p:sp>
        <p:sp>
          <p:nvSpPr>
            <p:cNvPr id="65" name="Google Shape;65;p5"/>
            <p:cNvSpPr txBox="1"/>
            <p:nvPr/>
          </p:nvSpPr>
          <p:spPr>
            <a:xfrm>
              <a:off x="0" y="-47625"/>
              <a:ext cx="722100" cy="76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5"/>
          <p:cNvGrpSpPr/>
          <p:nvPr/>
        </p:nvGrpSpPr>
        <p:grpSpPr>
          <a:xfrm rot="2700000">
            <a:off x="10848306" y="-2435115"/>
            <a:ext cx="2741727" cy="2922839"/>
            <a:chOff x="0" y="-47625"/>
            <a:chExt cx="722100" cy="769800"/>
          </a:xfrm>
        </p:grpSpPr>
        <p:sp>
          <p:nvSpPr>
            <p:cNvPr id="67" name="Google Shape;67;p5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</p:sp>
        <p:sp>
          <p:nvSpPr>
            <p:cNvPr id="68" name="Google Shape;68;p5"/>
            <p:cNvSpPr txBox="1"/>
            <p:nvPr/>
          </p:nvSpPr>
          <p:spPr>
            <a:xfrm>
              <a:off x="0" y="-47625"/>
              <a:ext cx="722100" cy="76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>
            <a:spLocks noGrp="1"/>
          </p:cNvSpPr>
          <p:nvPr>
            <p:ph type="body" idx="1"/>
          </p:nvPr>
        </p:nvSpPr>
        <p:spPr>
          <a:xfrm>
            <a:off x="4338200" y="4573150"/>
            <a:ext cx="47169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body" idx="2"/>
          </p:nvPr>
        </p:nvSpPr>
        <p:spPr>
          <a:xfrm>
            <a:off x="9232907" y="4573150"/>
            <a:ext cx="47169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2" name="Google Shape;72;p6"/>
          <p:cNvGrpSpPr/>
          <p:nvPr/>
        </p:nvGrpSpPr>
        <p:grpSpPr>
          <a:xfrm>
            <a:off x="787475" y="532476"/>
            <a:ext cx="1570808" cy="812152"/>
            <a:chOff x="0" y="-241102"/>
            <a:chExt cx="2094411" cy="1082869"/>
          </a:xfrm>
        </p:grpSpPr>
        <p:grpSp>
          <p:nvGrpSpPr>
            <p:cNvPr id="73" name="Google Shape;73;p6"/>
            <p:cNvGrpSpPr/>
            <p:nvPr/>
          </p:nvGrpSpPr>
          <p:grpSpPr>
            <a:xfrm>
              <a:off x="0" y="-241102"/>
              <a:ext cx="841388" cy="1082869"/>
              <a:chOff x="0" y="-47625"/>
              <a:chExt cx="166200" cy="213900"/>
            </a:xfrm>
          </p:grpSpPr>
          <p:sp>
            <p:nvSpPr>
              <p:cNvPr id="74" name="Google Shape;74;p6"/>
              <p:cNvSpPr/>
              <p:nvPr/>
            </p:nvSpPr>
            <p:spPr>
              <a:xfrm>
                <a:off x="0" y="0"/>
                <a:ext cx="166135" cy="166135"/>
              </a:xfrm>
              <a:custGeom>
                <a:avLst/>
                <a:gdLst/>
                <a:ahLst/>
                <a:cxnLst/>
                <a:rect l="l" t="t" r="r" b="b"/>
                <a:pathLst>
                  <a:path w="166135" h="166135" extrusionOk="0">
                    <a:moveTo>
                      <a:pt x="0" y="0"/>
                    </a:moveTo>
                    <a:lnTo>
                      <a:pt x="166135" y="0"/>
                    </a:lnTo>
                    <a:lnTo>
                      <a:pt x="166135" y="166135"/>
                    </a:lnTo>
                    <a:lnTo>
                      <a:pt x="0" y="166135"/>
                    </a:ln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</p:sp>
          <p:sp>
            <p:nvSpPr>
              <p:cNvPr id="75" name="Google Shape;75;p6"/>
              <p:cNvSpPr txBox="1"/>
              <p:nvPr/>
            </p:nvSpPr>
            <p:spPr>
              <a:xfrm>
                <a:off x="0" y="-47625"/>
                <a:ext cx="166200" cy="21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" name="Google Shape;76;p6"/>
            <p:cNvSpPr/>
            <p:nvPr/>
          </p:nvSpPr>
          <p:spPr>
            <a:xfrm>
              <a:off x="109769" y="80055"/>
              <a:ext cx="621522" cy="680950"/>
            </a:xfrm>
            <a:custGeom>
              <a:avLst/>
              <a:gdLst/>
              <a:ahLst/>
              <a:cxnLst/>
              <a:rect l="l" t="t" r="r" b="b"/>
              <a:pathLst>
                <a:path w="621522" h="680950" extrusionOk="0">
                  <a:moveTo>
                    <a:pt x="0" y="0"/>
                  </a:moveTo>
                  <a:lnTo>
                    <a:pt x="621522" y="0"/>
                  </a:lnTo>
                  <a:lnTo>
                    <a:pt x="621522" y="680950"/>
                  </a:lnTo>
                  <a:lnTo>
                    <a:pt x="0" y="6809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77" name="Google Shape;77;p6"/>
            <p:cNvSpPr txBox="1"/>
            <p:nvPr/>
          </p:nvSpPr>
          <p:spPr>
            <a:xfrm>
              <a:off x="1028211" y="103785"/>
              <a:ext cx="1066200" cy="6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29" b="0" i="0" u="none" strike="noStrike" cap="none" dirty="0">
                  <a:solidFill>
                    <a:srgbClr val="0F1A38"/>
                  </a:solidFill>
                  <a:latin typeface="Anton"/>
                  <a:ea typeface="Anton"/>
                  <a:cs typeface="Anton"/>
                  <a:sym typeface="Anton"/>
                </a:rPr>
                <a:t>LOGO</a:t>
              </a:r>
              <a:endParaRPr dirty="0"/>
            </a:p>
          </p:txBody>
        </p:sp>
      </p:grpSp>
      <p:sp>
        <p:nvSpPr>
          <p:cNvPr id="78" name="Google Shape;78;p6"/>
          <p:cNvSpPr txBox="1">
            <a:spLocks noGrp="1"/>
          </p:cNvSpPr>
          <p:nvPr>
            <p:ph type="title"/>
          </p:nvPr>
        </p:nvSpPr>
        <p:spPr>
          <a:xfrm>
            <a:off x="1005600" y="1888700"/>
            <a:ext cx="9824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nton"/>
              <a:buNone/>
              <a:defRPr sz="72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79" name="Google Shape;79;p6"/>
          <p:cNvGrpSpPr/>
          <p:nvPr/>
        </p:nvGrpSpPr>
        <p:grpSpPr>
          <a:xfrm rot="2700000">
            <a:off x="-1383233" y="4767676"/>
            <a:ext cx="2741727" cy="2922839"/>
            <a:chOff x="0" y="-47625"/>
            <a:chExt cx="722100" cy="769800"/>
          </a:xfrm>
        </p:grpSpPr>
        <p:sp>
          <p:nvSpPr>
            <p:cNvPr id="80" name="Google Shape;80;p6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</p:sp>
        <p:sp>
          <p:nvSpPr>
            <p:cNvPr id="81" name="Google Shape;81;p6"/>
            <p:cNvSpPr txBox="1"/>
            <p:nvPr/>
          </p:nvSpPr>
          <p:spPr>
            <a:xfrm>
              <a:off x="0" y="-47625"/>
              <a:ext cx="722100" cy="76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" name="Google Shape;82;p6"/>
          <p:cNvGrpSpPr/>
          <p:nvPr/>
        </p:nvGrpSpPr>
        <p:grpSpPr>
          <a:xfrm rot="2700000">
            <a:off x="16980967" y="3844570"/>
            <a:ext cx="2741727" cy="2922839"/>
            <a:chOff x="0" y="-47625"/>
            <a:chExt cx="722100" cy="769800"/>
          </a:xfrm>
        </p:grpSpPr>
        <p:sp>
          <p:nvSpPr>
            <p:cNvPr id="83" name="Google Shape;83;p6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</p:sp>
        <p:sp>
          <p:nvSpPr>
            <p:cNvPr id="84" name="Google Shape;84;p6"/>
            <p:cNvSpPr txBox="1"/>
            <p:nvPr/>
          </p:nvSpPr>
          <p:spPr>
            <a:xfrm>
              <a:off x="0" y="-47625"/>
              <a:ext cx="722100" cy="76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"/>
          <p:cNvSpPr txBox="1">
            <a:spLocks noGrp="1"/>
          </p:cNvSpPr>
          <p:nvPr>
            <p:ph type="body" idx="1"/>
          </p:nvPr>
        </p:nvSpPr>
        <p:spPr>
          <a:xfrm>
            <a:off x="3775400" y="4974625"/>
            <a:ext cx="52710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body" idx="2"/>
          </p:nvPr>
        </p:nvSpPr>
        <p:spPr>
          <a:xfrm>
            <a:off x="9239209" y="4974625"/>
            <a:ext cx="52734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88" name="Google Shape;88;p7"/>
          <p:cNvGrpSpPr/>
          <p:nvPr/>
        </p:nvGrpSpPr>
        <p:grpSpPr>
          <a:xfrm>
            <a:off x="787475" y="532476"/>
            <a:ext cx="1570808" cy="812152"/>
            <a:chOff x="0" y="-241102"/>
            <a:chExt cx="2094411" cy="1082869"/>
          </a:xfrm>
        </p:grpSpPr>
        <p:grpSp>
          <p:nvGrpSpPr>
            <p:cNvPr id="89" name="Google Shape;89;p7"/>
            <p:cNvGrpSpPr/>
            <p:nvPr/>
          </p:nvGrpSpPr>
          <p:grpSpPr>
            <a:xfrm>
              <a:off x="0" y="-241102"/>
              <a:ext cx="841388" cy="1082869"/>
              <a:chOff x="0" y="-47625"/>
              <a:chExt cx="166200" cy="213900"/>
            </a:xfrm>
          </p:grpSpPr>
          <p:sp>
            <p:nvSpPr>
              <p:cNvPr id="90" name="Google Shape;90;p7"/>
              <p:cNvSpPr/>
              <p:nvPr/>
            </p:nvSpPr>
            <p:spPr>
              <a:xfrm>
                <a:off x="0" y="0"/>
                <a:ext cx="166135" cy="166135"/>
              </a:xfrm>
              <a:custGeom>
                <a:avLst/>
                <a:gdLst/>
                <a:ahLst/>
                <a:cxnLst/>
                <a:rect l="l" t="t" r="r" b="b"/>
                <a:pathLst>
                  <a:path w="166135" h="166135" extrusionOk="0">
                    <a:moveTo>
                      <a:pt x="0" y="0"/>
                    </a:moveTo>
                    <a:lnTo>
                      <a:pt x="166135" y="0"/>
                    </a:lnTo>
                    <a:lnTo>
                      <a:pt x="166135" y="166135"/>
                    </a:lnTo>
                    <a:lnTo>
                      <a:pt x="0" y="166135"/>
                    </a:ln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</p:sp>
          <p:sp>
            <p:nvSpPr>
              <p:cNvPr id="91" name="Google Shape;91;p7"/>
              <p:cNvSpPr txBox="1"/>
              <p:nvPr/>
            </p:nvSpPr>
            <p:spPr>
              <a:xfrm>
                <a:off x="0" y="-47625"/>
                <a:ext cx="166200" cy="21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2" name="Google Shape;92;p7"/>
            <p:cNvSpPr/>
            <p:nvPr/>
          </p:nvSpPr>
          <p:spPr>
            <a:xfrm>
              <a:off x="109769" y="80055"/>
              <a:ext cx="621522" cy="680950"/>
            </a:xfrm>
            <a:custGeom>
              <a:avLst/>
              <a:gdLst/>
              <a:ahLst/>
              <a:cxnLst/>
              <a:rect l="l" t="t" r="r" b="b"/>
              <a:pathLst>
                <a:path w="621522" h="680950" extrusionOk="0">
                  <a:moveTo>
                    <a:pt x="0" y="0"/>
                  </a:moveTo>
                  <a:lnTo>
                    <a:pt x="621522" y="0"/>
                  </a:lnTo>
                  <a:lnTo>
                    <a:pt x="621522" y="680950"/>
                  </a:lnTo>
                  <a:lnTo>
                    <a:pt x="0" y="6809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3" name="Google Shape;93;p7"/>
            <p:cNvSpPr txBox="1"/>
            <p:nvPr/>
          </p:nvSpPr>
          <p:spPr>
            <a:xfrm>
              <a:off x="1028211" y="103785"/>
              <a:ext cx="1066200" cy="6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29" b="0" i="0" u="none" strike="noStrike" cap="none" dirty="0">
                  <a:solidFill>
                    <a:srgbClr val="0F1A38"/>
                  </a:solidFill>
                  <a:latin typeface="Anton"/>
                  <a:ea typeface="Anton"/>
                  <a:cs typeface="Anton"/>
                  <a:sym typeface="Anton"/>
                </a:rPr>
                <a:t>LOGO</a:t>
              </a:r>
              <a:endParaRPr dirty="0"/>
            </a:p>
          </p:txBody>
        </p:sp>
      </p:grpSp>
      <p:sp>
        <p:nvSpPr>
          <p:cNvPr id="94" name="Google Shape;94;p7"/>
          <p:cNvSpPr txBox="1">
            <a:spLocks noGrp="1"/>
          </p:cNvSpPr>
          <p:nvPr>
            <p:ph type="title"/>
          </p:nvPr>
        </p:nvSpPr>
        <p:spPr>
          <a:xfrm>
            <a:off x="1005600" y="1888700"/>
            <a:ext cx="9824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nton"/>
              <a:buNone/>
              <a:defRPr sz="72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95" name="Google Shape;95;p7"/>
          <p:cNvGrpSpPr/>
          <p:nvPr/>
        </p:nvGrpSpPr>
        <p:grpSpPr>
          <a:xfrm rot="2700000">
            <a:off x="11631253" y="-1522967"/>
            <a:ext cx="2741727" cy="2922839"/>
            <a:chOff x="0" y="-47625"/>
            <a:chExt cx="722100" cy="769800"/>
          </a:xfrm>
        </p:grpSpPr>
        <p:sp>
          <p:nvSpPr>
            <p:cNvPr id="96" name="Google Shape;96;p7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</p:sp>
        <p:sp>
          <p:nvSpPr>
            <p:cNvPr id="97" name="Google Shape;97;p7"/>
            <p:cNvSpPr txBox="1"/>
            <p:nvPr/>
          </p:nvSpPr>
          <p:spPr>
            <a:xfrm>
              <a:off x="0" y="-47625"/>
              <a:ext cx="722100" cy="76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7"/>
          <p:cNvGrpSpPr/>
          <p:nvPr/>
        </p:nvGrpSpPr>
        <p:grpSpPr>
          <a:xfrm rot="2700000">
            <a:off x="9692624" y="-2435115"/>
            <a:ext cx="2741727" cy="2922839"/>
            <a:chOff x="0" y="-47625"/>
            <a:chExt cx="722100" cy="769800"/>
          </a:xfrm>
        </p:grpSpPr>
        <p:sp>
          <p:nvSpPr>
            <p:cNvPr id="99" name="Google Shape;99;p7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</p:sp>
        <p:sp>
          <p:nvSpPr>
            <p:cNvPr id="100" name="Google Shape;100;p7"/>
            <p:cNvSpPr txBox="1"/>
            <p:nvPr/>
          </p:nvSpPr>
          <p:spPr>
            <a:xfrm>
              <a:off x="0" y="-47625"/>
              <a:ext cx="722100" cy="76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7"/>
          <p:cNvGrpSpPr/>
          <p:nvPr/>
        </p:nvGrpSpPr>
        <p:grpSpPr>
          <a:xfrm rot="2700000">
            <a:off x="4056857" y="9670886"/>
            <a:ext cx="2741727" cy="2922839"/>
            <a:chOff x="0" y="-47625"/>
            <a:chExt cx="722100" cy="769800"/>
          </a:xfrm>
        </p:grpSpPr>
        <p:sp>
          <p:nvSpPr>
            <p:cNvPr id="102" name="Google Shape;102;p7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</p:sp>
        <p:sp>
          <p:nvSpPr>
            <p:cNvPr id="103" name="Google Shape;103;p7"/>
            <p:cNvSpPr txBox="1"/>
            <p:nvPr/>
          </p:nvSpPr>
          <p:spPr>
            <a:xfrm>
              <a:off x="0" y="-47625"/>
              <a:ext cx="722100" cy="76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8"/>
          <p:cNvGrpSpPr/>
          <p:nvPr/>
        </p:nvGrpSpPr>
        <p:grpSpPr>
          <a:xfrm>
            <a:off x="787475" y="532476"/>
            <a:ext cx="1570808" cy="812152"/>
            <a:chOff x="0" y="-241102"/>
            <a:chExt cx="2094411" cy="1082869"/>
          </a:xfrm>
        </p:grpSpPr>
        <p:grpSp>
          <p:nvGrpSpPr>
            <p:cNvPr id="106" name="Google Shape;106;p8"/>
            <p:cNvGrpSpPr/>
            <p:nvPr/>
          </p:nvGrpSpPr>
          <p:grpSpPr>
            <a:xfrm>
              <a:off x="0" y="-241102"/>
              <a:ext cx="841388" cy="1082869"/>
              <a:chOff x="0" y="-47625"/>
              <a:chExt cx="166200" cy="213900"/>
            </a:xfrm>
          </p:grpSpPr>
          <p:sp>
            <p:nvSpPr>
              <p:cNvPr id="107" name="Google Shape;107;p8"/>
              <p:cNvSpPr/>
              <p:nvPr/>
            </p:nvSpPr>
            <p:spPr>
              <a:xfrm>
                <a:off x="0" y="0"/>
                <a:ext cx="166135" cy="166135"/>
              </a:xfrm>
              <a:custGeom>
                <a:avLst/>
                <a:gdLst/>
                <a:ahLst/>
                <a:cxnLst/>
                <a:rect l="l" t="t" r="r" b="b"/>
                <a:pathLst>
                  <a:path w="166135" h="166135" extrusionOk="0">
                    <a:moveTo>
                      <a:pt x="0" y="0"/>
                    </a:moveTo>
                    <a:lnTo>
                      <a:pt x="166135" y="0"/>
                    </a:lnTo>
                    <a:lnTo>
                      <a:pt x="166135" y="166135"/>
                    </a:lnTo>
                    <a:lnTo>
                      <a:pt x="0" y="166135"/>
                    </a:ln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</p:sp>
          <p:sp>
            <p:nvSpPr>
              <p:cNvPr id="108" name="Google Shape;108;p8"/>
              <p:cNvSpPr txBox="1"/>
              <p:nvPr/>
            </p:nvSpPr>
            <p:spPr>
              <a:xfrm>
                <a:off x="0" y="-47625"/>
                <a:ext cx="166200" cy="21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9" name="Google Shape;109;p8"/>
            <p:cNvSpPr/>
            <p:nvPr/>
          </p:nvSpPr>
          <p:spPr>
            <a:xfrm>
              <a:off x="109769" y="80055"/>
              <a:ext cx="621522" cy="680950"/>
            </a:xfrm>
            <a:custGeom>
              <a:avLst/>
              <a:gdLst/>
              <a:ahLst/>
              <a:cxnLst/>
              <a:rect l="l" t="t" r="r" b="b"/>
              <a:pathLst>
                <a:path w="621522" h="680950" extrusionOk="0">
                  <a:moveTo>
                    <a:pt x="0" y="0"/>
                  </a:moveTo>
                  <a:lnTo>
                    <a:pt x="621522" y="0"/>
                  </a:lnTo>
                  <a:lnTo>
                    <a:pt x="621522" y="680950"/>
                  </a:lnTo>
                  <a:lnTo>
                    <a:pt x="0" y="6809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10" name="Google Shape;110;p8"/>
            <p:cNvSpPr txBox="1"/>
            <p:nvPr/>
          </p:nvSpPr>
          <p:spPr>
            <a:xfrm>
              <a:off x="1028211" y="103785"/>
              <a:ext cx="1066200" cy="6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29" b="0" i="0" u="none" strike="noStrike" cap="none" dirty="0">
                  <a:solidFill>
                    <a:srgbClr val="0F1A38"/>
                  </a:solidFill>
                  <a:latin typeface="Anton"/>
                  <a:ea typeface="Anton"/>
                  <a:cs typeface="Anton"/>
                  <a:sym typeface="Anton"/>
                </a:rPr>
                <a:t>LOGO</a:t>
              </a:r>
              <a:endParaRPr dirty="0"/>
            </a:p>
          </p:txBody>
        </p:sp>
      </p:grpSp>
      <p:sp>
        <p:nvSpPr>
          <p:cNvPr id="111" name="Google Shape;111;p8"/>
          <p:cNvSpPr txBox="1">
            <a:spLocks noGrp="1"/>
          </p:cNvSpPr>
          <p:nvPr>
            <p:ph type="title"/>
          </p:nvPr>
        </p:nvSpPr>
        <p:spPr>
          <a:xfrm>
            <a:off x="1005600" y="1888700"/>
            <a:ext cx="9824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nton"/>
              <a:buNone/>
              <a:defRPr sz="72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112" name="Google Shape;112;p8"/>
          <p:cNvGrpSpPr/>
          <p:nvPr/>
        </p:nvGrpSpPr>
        <p:grpSpPr>
          <a:xfrm rot="2700000">
            <a:off x="5580756" y="-1461657"/>
            <a:ext cx="2017283" cy="2082209"/>
            <a:chOff x="0" y="-47625"/>
            <a:chExt cx="531300" cy="548400"/>
          </a:xfrm>
        </p:grpSpPr>
        <p:sp>
          <p:nvSpPr>
            <p:cNvPr id="113" name="Google Shape;113;p8"/>
            <p:cNvSpPr/>
            <p:nvPr/>
          </p:nvSpPr>
          <p:spPr>
            <a:xfrm>
              <a:off x="0" y="0"/>
              <a:ext cx="531277" cy="500749"/>
            </a:xfrm>
            <a:custGeom>
              <a:avLst/>
              <a:gdLst/>
              <a:ahLst/>
              <a:cxnLst/>
              <a:rect l="l" t="t" r="r" b="b"/>
              <a:pathLst>
                <a:path w="531277" h="500749" extrusionOk="0">
                  <a:moveTo>
                    <a:pt x="0" y="0"/>
                  </a:moveTo>
                  <a:lnTo>
                    <a:pt x="531277" y="0"/>
                  </a:lnTo>
                  <a:lnTo>
                    <a:pt x="531277" y="500749"/>
                  </a:lnTo>
                  <a:lnTo>
                    <a:pt x="0" y="500749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</p:sp>
        <p:sp>
          <p:nvSpPr>
            <p:cNvPr id="114" name="Google Shape;114;p8"/>
            <p:cNvSpPr txBox="1"/>
            <p:nvPr/>
          </p:nvSpPr>
          <p:spPr>
            <a:xfrm>
              <a:off x="0" y="-47625"/>
              <a:ext cx="5313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8"/>
          <p:cNvGrpSpPr/>
          <p:nvPr/>
        </p:nvGrpSpPr>
        <p:grpSpPr>
          <a:xfrm rot="2700000">
            <a:off x="17343287" y="2054756"/>
            <a:ext cx="2017283" cy="2082209"/>
            <a:chOff x="0" y="-47625"/>
            <a:chExt cx="531300" cy="548400"/>
          </a:xfrm>
        </p:grpSpPr>
        <p:sp>
          <p:nvSpPr>
            <p:cNvPr id="116" name="Google Shape;116;p8"/>
            <p:cNvSpPr/>
            <p:nvPr/>
          </p:nvSpPr>
          <p:spPr>
            <a:xfrm>
              <a:off x="0" y="0"/>
              <a:ext cx="531277" cy="500749"/>
            </a:xfrm>
            <a:custGeom>
              <a:avLst/>
              <a:gdLst/>
              <a:ahLst/>
              <a:cxnLst/>
              <a:rect l="l" t="t" r="r" b="b"/>
              <a:pathLst>
                <a:path w="531277" h="500749" extrusionOk="0">
                  <a:moveTo>
                    <a:pt x="0" y="0"/>
                  </a:moveTo>
                  <a:lnTo>
                    <a:pt x="531277" y="0"/>
                  </a:lnTo>
                  <a:lnTo>
                    <a:pt x="531277" y="500749"/>
                  </a:lnTo>
                  <a:lnTo>
                    <a:pt x="0" y="500749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</p:sp>
        <p:sp>
          <p:nvSpPr>
            <p:cNvPr id="117" name="Google Shape;117;p8"/>
            <p:cNvSpPr txBox="1"/>
            <p:nvPr/>
          </p:nvSpPr>
          <p:spPr>
            <a:xfrm>
              <a:off x="0" y="-47625"/>
              <a:ext cx="5313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8"/>
          <p:cNvGrpSpPr/>
          <p:nvPr/>
        </p:nvGrpSpPr>
        <p:grpSpPr>
          <a:xfrm rot="2700000">
            <a:off x="856803" y="9001300"/>
            <a:ext cx="2741727" cy="2922839"/>
            <a:chOff x="0" y="-47625"/>
            <a:chExt cx="722100" cy="769800"/>
          </a:xfrm>
        </p:grpSpPr>
        <p:sp>
          <p:nvSpPr>
            <p:cNvPr id="119" name="Google Shape;119;p8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</p:sp>
        <p:sp>
          <p:nvSpPr>
            <p:cNvPr id="120" name="Google Shape;120;p8"/>
            <p:cNvSpPr txBox="1"/>
            <p:nvPr/>
          </p:nvSpPr>
          <p:spPr>
            <a:xfrm>
              <a:off x="0" y="-47625"/>
              <a:ext cx="722100" cy="76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8"/>
          <p:cNvGrpSpPr/>
          <p:nvPr/>
        </p:nvGrpSpPr>
        <p:grpSpPr>
          <a:xfrm rot="2700000">
            <a:off x="2121767" y="9671743"/>
            <a:ext cx="2741727" cy="2922839"/>
            <a:chOff x="0" y="-47625"/>
            <a:chExt cx="722100" cy="769800"/>
          </a:xfrm>
        </p:grpSpPr>
        <p:sp>
          <p:nvSpPr>
            <p:cNvPr id="122" name="Google Shape;122;p8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</p:sp>
        <p:sp>
          <p:nvSpPr>
            <p:cNvPr id="123" name="Google Shape;123;p8"/>
            <p:cNvSpPr txBox="1"/>
            <p:nvPr/>
          </p:nvSpPr>
          <p:spPr>
            <a:xfrm>
              <a:off x="0" y="-47625"/>
              <a:ext cx="722100" cy="76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"/>
          <p:cNvSpPr txBox="1">
            <a:spLocks noGrp="1"/>
          </p:cNvSpPr>
          <p:nvPr>
            <p:ph type="body" idx="1"/>
          </p:nvPr>
        </p:nvSpPr>
        <p:spPr>
          <a:xfrm>
            <a:off x="8536213" y="4471550"/>
            <a:ext cx="62241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9"/>
          <p:cNvSpPr txBox="1">
            <a:spLocks noGrp="1"/>
          </p:cNvSpPr>
          <p:nvPr>
            <p:ph type="body" idx="2"/>
          </p:nvPr>
        </p:nvSpPr>
        <p:spPr>
          <a:xfrm>
            <a:off x="3527688" y="4471550"/>
            <a:ext cx="48465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127" name="Google Shape;127;p9"/>
          <p:cNvGrpSpPr/>
          <p:nvPr/>
        </p:nvGrpSpPr>
        <p:grpSpPr>
          <a:xfrm>
            <a:off x="787475" y="532476"/>
            <a:ext cx="1570808" cy="812152"/>
            <a:chOff x="0" y="-241102"/>
            <a:chExt cx="2094411" cy="1082869"/>
          </a:xfrm>
        </p:grpSpPr>
        <p:grpSp>
          <p:nvGrpSpPr>
            <p:cNvPr id="128" name="Google Shape;128;p9"/>
            <p:cNvGrpSpPr/>
            <p:nvPr/>
          </p:nvGrpSpPr>
          <p:grpSpPr>
            <a:xfrm>
              <a:off x="0" y="-241102"/>
              <a:ext cx="841388" cy="1082869"/>
              <a:chOff x="0" y="-47625"/>
              <a:chExt cx="166200" cy="213900"/>
            </a:xfrm>
          </p:grpSpPr>
          <p:sp>
            <p:nvSpPr>
              <p:cNvPr id="129" name="Google Shape;129;p9"/>
              <p:cNvSpPr/>
              <p:nvPr/>
            </p:nvSpPr>
            <p:spPr>
              <a:xfrm>
                <a:off x="0" y="0"/>
                <a:ext cx="166135" cy="166135"/>
              </a:xfrm>
              <a:custGeom>
                <a:avLst/>
                <a:gdLst/>
                <a:ahLst/>
                <a:cxnLst/>
                <a:rect l="l" t="t" r="r" b="b"/>
                <a:pathLst>
                  <a:path w="166135" h="166135" extrusionOk="0">
                    <a:moveTo>
                      <a:pt x="0" y="0"/>
                    </a:moveTo>
                    <a:lnTo>
                      <a:pt x="166135" y="0"/>
                    </a:lnTo>
                    <a:lnTo>
                      <a:pt x="166135" y="166135"/>
                    </a:lnTo>
                    <a:lnTo>
                      <a:pt x="0" y="166135"/>
                    </a:ln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</p:sp>
          <p:sp>
            <p:nvSpPr>
              <p:cNvPr id="130" name="Google Shape;130;p9"/>
              <p:cNvSpPr txBox="1"/>
              <p:nvPr/>
            </p:nvSpPr>
            <p:spPr>
              <a:xfrm>
                <a:off x="0" y="-47625"/>
                <a:ext cx="166200" cy="21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1" name="Google Shape;131;p9"/>
            <p:cNvSpPr/>
            <p:nvPr/>
          </p:nvSpPr>
          <p:spPr>
            <a:xfrm>
              <a:off x="109769" y="80055"/>
              <a:ext cx="621522" cy="680950"/>
            </a:xfrm>
            <a:custGeom>
              <a:avLst/>
              <a:gdLst/>
              <a:ahLst/>
              <a:cxnLst/>
              <a:rect l="l" t="t" r="r" b="b"/>
              <a:pathLst>
                <a:path w="621522" h="680950" extrusionOk="0">
                  <a:moveTo>
                    <a:pt x="0" y="0"/>
                  </a:moveTo>
                  <a:lnTo>
                    <a:pt x="621522" y="0"/>
                  </a:lnTo>
                  <a:lnTo>
                    <a:pt x="621522" y="680950"/>
                  </a:lnTo>
                  <a:lnTo>
                    <a:pt x="0" y="6809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32" name="Google Shape;132;p9"/>
            <p:cNvSpPr txBox="1"/>
            <p:nvPr/>
          </p:nvSpPr>
          <p:spPr>
            <a:xfrm>
              <a:off x="1028211" y="103785"/>
              <a:ext cx="1066200" cy="6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29" b="0" i="0" u="none" strike="noStrike" cap="none" dirty="0">
                  <a:solidFill>
                    <a:srgbClr val="0F1A38"/>
                  </a:solidFill>
                  <a:latin typeface="Anton"/>
                  <a:ea typeface="Anton"/>
                  <a:cs typeface="Anton"/>
                  <a:sym typeface="Anton"/>
                </a:rPr>
                <a:t>LOGO</a:t>
              </a:r>
              <a:endParaRPr dirty="0"/>
            </a:p>
          </p:txBody>
        </p:sp>
      </p:grpSp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1005600" y="1888700"/>
            <a:ext cx="9824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nton"/>
              <a:buNone/>
              <a:defRPr sz="72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134" name="Google Shape;134;p9"/>
          <p:cNvGrpSpPr/>
          <p:nvPr/>
        </p:nvGrpSpPr>
        <p:grpSpPr>
          <a:xfrm rot="2700000">
            <a:off x="12786935" y="-1788318"/>
            <a:ext cx="2741727" cy="2922839"/>
            <a:chOff x="0" y="-47625"/>
            <a:chExt cx="722100" cy="769800"/>
          </a:xfrm>
        </p:grpSpPr>
        <p:sp>
          <p:nvSpPr>
            <p:cNvPr id="135" name="Google Shape;135;p9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</p:sp>
        <p:sp>
          <p:nvSpPr>
            <p:cNvPr id="136" name="Google Shape;136;p9"/>
            <p:cNvSpPr txBox="1"/>
            <p:nvPr/>
          </p:nvSpPr>
          <p:spPr>
            <a:xfrm>
              <a:off x="0" y="-47625"/>
              <a:ext cx="722100" cy="76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9"/>
          <p:cNvGrpSpPr/>
          <p:nvPr/>
        </p:nvGrpSpPr>
        <p:grpSpPr>
          <a:xfrm rot="2700000">
            <a:off x="8693243" y="8761814"/>
            <a:ext cx="2741727" cy="2922839"/>
            <a:chOff x="0" y="-47625"/>
            <a:chExt cx="722100" cy="769800"/>
          </a:xfrm>
        </p:grpSpPr>
        <p:sp>
          <p:nvSpPr>
            <p:cNvPr id="138" name="Google Shape;138;p9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</p:sp>
        <p:sp>
          <p:nvSpPr>
            <p:cNvPr id="139" name="Google Shape;139;p9"/>
            <p:cNvSpPr txBox="1"/>
            <p:nvPr/>
          </p:nvSpPr>
          <p:spPr>
            <a:xfrm>
              <a:off x="0" y="-47625"/>
              <a:ext cx="722100" cy="76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9"/>
          <p:cNvGrpSpPr/>
          <p:nvPr/>
        </p:nvGrpSpPr>
        <p:grpSpPr>
          <a:xfrm rot="2700000">
            <a:off x="10848306" y="-2435115"/>
            <a:ext cx="2741727" cy="2922839"/>
            <a:chOff x="0" y="-47625"/>
            <a:chExt cx="722100" cy="769800"/>
          </a:xfrm>
        </p:grpSpPr>
        <p:sp>
          <p:nvSpPr>
            <p:cNvPr id="141" name="Google Shape;141;p9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</p:sp>
        <p:sp>
          <p:nvSpPr>
            <p:cNvPr id="142" name="Google Shape;142;p9"/>
            <p:cNvSpPr txBox="1"/>
            <p:nvPr/>
          </p:nvSpPr>
          <p:spPr>
            <a:xfrm>
              <a:off x="0" y="-47625"/>
              <a:ext cx="722100" cy="76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"/>
          <p:cNvSpPr>
            <a:spLocks noGrp="1"/>
          </p:cNvSpPr>
          <p:nvPr>
            <p:ph type="pic" idx="2"/>
          </p:nvPr>
        </p:nvSpPr>
        <p:spPr>
          <a:xfrm>
            <a:off x="9271925" y="4327260"/>
            <a:ext cx="4677000" cy="35076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10"/>
          <p:cNvSpPr txBox="1">
            <a:spLocks noGrp="1"/>
          </p:cNvSpPr>
          <p:nvPr>
            <p:ph type="body" idx="1"/>
          </p:nvPr>
        </p:nvSpPr>
        <p:spPr>
          <a:xfrm>
            <a:off x="1611888" y="486611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146" name="Google Shape;146;p10"/>
          <p:cNvGrpSpPr/>
          <p:nvPr/>
        </p:nvGrpSpPr>
        <p:grpSpPr>
          <a:xfrm>
            <a:off x="787475" y="532476"/>
            <a:ext cx="1570808" cy="812152"/>
            <a:chOff x="0" y="-241102"/>
            <a:chExt cx="2094411" cy="1082869"/>
          </a:xfrm>
        </p:grpSpPr>
        <p:grpSp>
          <p:nvGrpSpPr>
            <p:cNvPr id="147" name="Google Shape;147;p10"/>
            <p:cNvGrpSpPr/>
            <p:nvPr/>
          </p:nvGrpSpPr>
          <p:grpSpPr>
            <a:xfrm>
              <a:off x="0" y="-241102"/>
              <a:ext cx="841388" cy="1082869"/>
              <a:chOff x="0" y="-47625"/>
              <a:chExt cx="166200" cy="213900"/>
            </a:xfrm>
          </p:grpSpPr>
          <p:sp>
            <p:nvSpPr>
              <p:cNvPr id="148" name="Google Shape;148;p10"/>
              <p:cNvSpPr/>
              <p:nvPr/>
            </p:nvSpPr>
            <p:spPr>
              <a:xfrm>
                <a:off x="0" y="0"/>
                <a:ext cx="166135" cy="166135"/>
              </a:xfrm>
              <a:custGeom>
                <a:avLst/>
                <a:gdLst/>
                <a:ahLst/>
                <a:cxnLst/>
                <a:rect l="l" t="t" r="r" b="b"/>
                <a:pathLst>
                  <a:path w="166135" h="166135" extrusionOk="0">
                    <a:moveTo>
                      <a:pt x="0" y="0"/>
                    </a:moveTo>
                    <a:lnTo>
                      <a:pt x="166135" y="0"/>
                    </a:lnTo>
                    <a:lnTo>
                      <a:pt x="166135" y="166135"/>
                    </a:lnTo>
                    <a:lnTo>
                      <a:pt x="0" y="166135"/>
                    </a:ln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</p:sp>
          <p:sp>
            <p:nvSpPr>
              <p:cNvPr id="149" name="Google Shape;149;p10"/>
              <p:cNvSpPr txBox="1"/>
              <p:nvPr/>
            </p:nvSpPr>
            <p:spPr>
              <a:xfrm>
                <a:off x="0" y="-47625"/>
                <a:ext cx="166200" cy="21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0" name="Google Shape;150;p10"/>
            <p:cNvSpPr/>
            <p:nvPr/>
          </p:nvSpPr>
          <p:spPr>
            <a:xfrm>
              <a:off x="109769" y="80055"/>
              <a:ext cx="621522" cy="680950"/>
            </a:xfrm>
            <a:custGeom>
              <a:avLst/>
              <a:gdLst/>
              <a:ahLst/>
              <a:cxnLst/>
              <a:rect l="l" t="t" r="r" b="b"/>
              <a:pathLst>
                <a:path w="621522" h="680950" extrusionOk="0">
                  <a:moveTo>
                    <a:pt x="0" y="0"/>
                  </a:moveTo>
                  <a:lnTo>
                    <a:pt x="621522" y="0"/>
                  </a:lnTo>
                  <a:lnTo>
                    <a:pt x="621522" y="680950"/>
                  </a:lnTo>
                  <a:lnTo>
                    <a:pt x="0" y="6809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51" name="Google Shape;151;p10"/>
            <p:cNvSpPr txBox="1"/>
            <p:nvPr/>
          </p:nvSpPr>
          <p:spPr>
            <a:xfrm>
              <a:off x="1028211" y="103785"/>
              <a:ext cx="1066200" cy="6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29" b="0" i="0" u="none" strike="noStrike" cap="none" dirty="0">
                  <a:solidFill>
                    <a:srgbClr val="0F1A38"/>
                  </a:solidFill>
                  <a:latin typeface="Anton"/>
                  <a:ea typeface="Anton"/>
                  <a:cs typeface="Anton"/>
                  <a:sym typeface="Anton"/>
                </a:rPr>
                <a:t>LOGO</a:t>
              </a:r>
              <a:endParaRPr dirty="0"/>
            </a:p>
          </p:txBody>
        </p:sp>
      </p:grpSp>
      <p:sp>
        <p:nvSpPr>
          <p:cNvPr id="152" name="Google Shape;152;p10"/>
          <p:cNvSpPr txBox="1">
            <a:spLocks noGrp="1"/>
          </p:cNvSpPr>
          <p:nvPr>
            <p:ph type="title"/>
          </p:nvPr>
        </p:nvSpPr>
        <p:spPr>
          <a:xfrm>
            <a:off x="1005600" y="1888700"/>
            <a:ext cx="9824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nton"/>
              <a:buNone/>
              <a:defRPr sz="72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153" name="Google Shape;153;p10"/>
          <p:cNvGrpSpPr/>
          <p:nvPr/>
        </p:nvGrpSpPr>
        <p:grpSpPr>
          <a:xfrm rot="2700000">
            <a:off x="7569488" y="-2119717"/>
            <a:ext cx="2741727" cy="2922839"/>
            <a:chOff x="0" y="-47625"/>
            <a:chExt cx="722100" cy="769800"/>
          </a:xfrm>
        </p:grpSpPr>
        <p:sp>
          <p:nvSpPr>
            <p:cNvPr id="154" name="Google Shape;154;p10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</p:sp>
        <p:sp>
          <p:nvSpPr>
            <p:cNvPr id="155" name="Google Shape;155;p10"/>
            <p:cNvSpPr txBox="1"/>
            <p:nvPr/>
          </p:nvSpPr>
          <p:spPr>
            <a:xfrm>
              <a:off x="0" y="-47625"/>
              <a:ext cx="722100" cy="76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10"/>
          <p:cNvGrpSpPr/>
          <p:nvPr/>
        </p:nvGrpSpPr>
        <p:grpSpPr>
          <a:xfrm rot="2700000">
            <a:off x="14392704" y="8761814"/>
            <a:ext cx="2741727" cy="2922839"/>
            <a:chOff x="0" y="-47625"/>
            <a:chExt cx="722100" cy="769800"/>
          </a:xfrm>
        </p:grpSpPr>
        <p:sp>
          <p:nvSpPr>
            <p:cNvPr id="157" name="Google Shape;157;p10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</p:sp>
        <p:sp>
          <p:nvSpPr>
            <p:cNvPr id="158" name="Google Shape;158;p10"/>
            <p:cNvSpPr txBox="1"/>
            <p:nvPr/>
          </p:nvSpPr>
          <p:spPr>
            <a:xfrm>
              <a:off x="0" y="-47625"/>
              <a:ext cx="722100" cy="76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10"/>
          <p:cNvGrpSpPr/>
          <p:nvPr/>
        </p:nvGrpSpPr>
        <p:grpSpPr>
          <a:xfrm rot="2700000">
            <a:off x="17187731" y="1429787"/>
            <a:ext cx="2741727" cy="2922839"/>
            <a:chOff x="0" y="-47625"/>
            <a:chExt cx="722100" cy="769800"/>
          </a:xfrm>
        </p:grpSpPr>
        <p:sp>
          <p:nvSpPr>
            <p:cNvPr id="160" name="Google Shape;160;p10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</p:sp>
        <p:sp>
          <p:nvSpPr>
            <p:cNvPr id="161" name="Google Shape;161;p10"/>
            <p:cNvSpPr txBox="1"/>
            <p:nvPr/>
          </p:nvSpPr>
          <p:spPr>
            <a:xfrm>
              <a:off x="0" y="-47625"/>
              <a:ext cx="722100" cy="76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10"/>
          <p:cNvGrpSpPr/>
          <p:nvPr/>
        </p:nvGrpSpPr>
        <p:grpSpPr>
          <a:xfrm rot="2700000">
            <a:off x="5898338" y="9671743"/>
            <a:ext cx="2741727" cy="2922839"/>
            <a:chOff x="0" y="-47625"/>
            <a:chExt cx="722100" cy="769800"/>
          </a:xfrm>
        </p:grpSpPr>
        <p:sp>
          <p:nvSpPr>
            <p:cNvPr id="163" name="Google Shape;163;p10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</p:sp>
        <p:sp>
          <p:nvSpPr>
            <p:cNvPr id="164" name="Google Shape;164;p10"/>
            <p:cNvSpPr txBox="1"/>
            <p:nvPr/>
          </p:nvSpPr>
          <p:spPr>
            <a:xfrm>
              <a:off x="0" y="-47625"/>
              <a:ext cx="722100" cy="76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05600" y="1888700"/>
            <a:ext cx="9824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nton"/>
              <a:buNone/>
              <a:defRPr sz="72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29200" y="48040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Char char="•"/>
              <a:defRPr sz="18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Char char="–"/>
              <a:defRPr sz="18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Char char="•"/>
              <a:defRPr sz="18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Char char="–"/>
              <a:defRPr sz="18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Char char="»"/>
              <a:defRPr sz="18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Char char="•"/>
              <a:defRPr sz="18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Char char="•"/>
              <a:defRPr sz="18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Char char="•"/>
              <a:defRPr sz="18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Char char="•"/>
              <a:defRPr sz="18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tm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squares with icons&#10;&#10;Description automatically generated">
            <a:extLst>
              <a:ext uri="{FF2B5EF4-FFF2-40B4-BE49-F238E27FC236}">
                <a16:creationId xmlns:a16="http://schemas.microsoft.com/office/drawing/2014/main" id="{66D40E9F-ADF1-092A-DC1E-EA9EE8BF56E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59484" y="-287077"/>
            <a:ext cx="15769057" cy="10194778"/>
          </a:xfrm>
          <a:prstGeom prst="rect">
            <a:avLst/>
          </a:prstGeom>
        </p:spPr>
      </p:pic>
      <p:grpSp>
        <p:nvGrpSpPr>
          <p:cNvPr id="170" name="Google Shape;170;p11"/>
          <p:cNvGrpSpPr/>
          <p:nvPr/>
        </p:nvGrpSpPr>
        <p:grpSpPr>
          <a:xfrm rot="-2981227">
            <a:off x="2748650" y="-7008744"/>
            <a:ext cx="10685669" cy="34175000"/>
            <a:chOff x="0" y="-47625"/>
            <a:chExt cx="2814333" cy="9000823"/>
          </a:xfrm>
        </p:grpSpPr>
        <p:sp>
          <p:nvSpPr>
            <p:cNvPr id="171" name="Google Shape;171;p11"/>
            <p:cNvSpPr/>
            <p:nvPr/>
          </p:nvSpPr>
          <p:spPr>
            <a:xfrm>
              <a:off x="0" y="0"/>
              <a:ext cx="2814332" cy="8953198"/>
            </a:xfrm>
            <a:custGeom>
              <a:avLst/>
              <a:gdLst/>
              <a:ahLst/>
              <a:cxnLst/>
              <a:rect l="l" t="t" r="r" b="b"/>
              <a:pathLst>
                <a:path w="2814332" h="8953198" extrusionOk="0">
                  <a:moveTo>
                    <a:pt x="0" y="0"/>
                  </a:moveTo>
                  <a:lnTo>
                    <a:pt x="2814332" y="0"/>
                  </a:lnTo>
                  <a:lnTo>
                    <a:pt x="2814332" y="8953198"/>
                  </a:lnTo>
                  <a:lnTo>
                    <a:pt x="0" y="8953198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172" name="Google Shape;172;p11"/>
            <p:cNvSpPr txBox="1"/>
            <p:nvPr/>
          </p:nvSpPr>
          <p:spPr>
            <a:xfrm>
              <a:off x="0" y="-47625"/>
              <a:ext cx="2814333" cy="9000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11"/>
          <p:cNvGrpSpPr/>
          <p:nvPr/>
        </p:nvGrpSpPr>
        <p:grpSpPr>
          <a:xfrm rot="-2981227">
            <a:off x="14174405" y="-18609474"/>
            <a:ext cx="8493517" cy="34175000"/>
            <a:chOff x="0" y="-47625"/>
            <a:chExt cx="2236976" cy="9000823"/>
          </a:xfrm>
        </p:grpSpPr>
        <p:sp>
          <p:nvSpPr>
            <p:cNvPr id="174" name="Google Shape;174;p11"/>
            <p:cNvSpPr/>
            <p:nvPr/>
          </p:nvSpPr>
          <p:spPr>
            <a:xfrm>
              <a:off x="0" y="0"/>
              <a:ext cx="2236976" cy="8953198"/>
            </a:xfrm>
            <a:custGeom>
              <a:avLst/>
              <a:gdLst/>
              <a:ahLst/>
              <a:cxnLst/>
              <a:rect l="l" t="t" r="r" b="b"/>
              <a:pathLst>
                <a:path w="2236976" h="8953198" extrusionOk="0">
                  <a:moveTo>
                    <a:pt x="0" y="0"/>
                  </a:moveTo>
                  <a:lnTo>
                    <a:pt x="2236976" y="0"/>
                  </a:lnTo>
                  <a:lnTo>
                    <a:pt x="2236976" y="8953198"/>
                  </a:lnTo>
                  <a:lnTo>
                    <a:pt x="0" y="8953198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175" name="Google Shape;175;p11"/>
            <p:cNvSpPr txBox="1"/>
            <p:nvPr/>
          </p:nvSpPr>
          <p:spPr>
            <a:xfrm>
              <a:off x="0" y="-47625"/>
              <a:ext cx="2236976" cy="9000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11"/>
          <p:cNvGrpSpPr/>
          <p:nvPr/>
        </p:nvGrpSpPr>
        <p:grpSpPr>
          <a:xfrm rot="2700000">
            <a:off x="13767801" y="8693895"/>
            <a:ext cx="5498471" cy="5679297"/>
            <a:chOff x="0" y="-47625"/>
            <a:chExt cx="1448157" cy="1495782"/>
          </a:xfrm>
        </p:grpSpPr>
        <p:sp>
          <p:nvSpPr>
            <p:cNvPr id="177" name="Google Shape;177;p11"/>
            <p:cNvSpPr/>
            <p:nvPr/>
          </p:nvSpPr>
          <p:spPr>
            <a:xfrm>
              <a:off x="0" y="0"/>
              <a:ext cx="1448157" cy="1448157"/>
            </a:xfrm>
            <a:custGeom>
              <a:avLst/>
              <a:gdLst/>
              <a:ahLst/>
              <a:cxnLst/>
              <a:rect l="l" t="t" r="r" b="b"/>
              <a:pathLst>
                <a:path w="1448157" h="1448157" extrusionOk="0">
                  <a:moveTo>
                    <a:pt x="0" y="0"/>
                  </a:moveTo>
                  <a:lnTo>
                    <a:pt x="1448157" y="0"/>
                  </a:lnTo>
                  <a:lnTo>
                    <a:pt x="1448157" y="1448157"/>
                  </a:lnTo>
                  <a:lnTo>
                    <a:pt x="0" y="144815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178" name="Google Shape;178;p11"/>
            <p:cNvSpPr txBox="1"/>
            <p:nvPr/>
          </p:nvSpPr>
          <p:spPr>
            <a:xfrm>
              <a:off x="0" y="-47625"/>
              <a:ext cx="1448157" cy="14957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11"/>
          <p:cNvSpPr/>
          <p:nvPr/>
        </p:nvSpPr>
        <p:spPr>
          <a:xfrm rot="2700000">
            <a:off x="-4661486" y="-1041138"/>
            <a:ext cx="5498471" cy="5498471"/>
          </a:xfrm>
          <a:custGeom>
            <a:avLst/>
            <a:gdLst/>
            <a:ahLst/>
            <a:cxnLst/>
            <a:rect l="l" t="t" r="r" b="b"/>
            <a:pathLst>
              <a:path w="1448157" h="1448157" extrusionOk="0">
                <a:moveTo>
                  <a:pt x="0" y="0"/>
                </a:moveTo>
                <a:lnTo>
                  <a:pt x="1448157" y="0"/>
                </a:lnTo>
                <a:lnTo>
                  <a:pt x="1448157" y="1448157"/>
                </a:lnTo>
                <a:lnTo>
                  <a:pt x="0" y="14481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ZA" dirty="0"/>
          </a:p>
        </p:txBody>
      </p:sp>
      <p:grpSp>
        <p:nvGrpSpPr>
          <p:cNvPr id="182" name="Google Shape;182;p11"/>
          <p:cNvGrpSpPr/>
          <p:nvPr/>
        </p:nvGrpSpPr>
        <p:grpSpPr>
          <a:xfrm rot="2700000">
            <a:off x="12731408" y="-1897715"/>
            <a:ext cx="2296458" cy="2477284"/>
            <a:chOff x="0" y="-47625"/>
            <a:chExt cx="604828" cy="652453"/>
          </a:xfrm>
        </p:grpSpPr>
        <p:sp>
          <p:nvSpPr>
            <p:cNvPr id="183" name="Google Shape;183;p11"/>
            <p:cNvSpPr/>
            <p:nvPr/>
          </p:nvSpPr>
          <p:spPr>
            <a:xfrm>
              <a:off x="0" y="0"/>
              <a:ext cx="604828" cy="604828"/>
            </a:xfrm>
            <a:custGeom>
              <a:avLst/>
              <a:gdLst/>
              <a:ahLst/>
              <a:cxnLst/>
              <a:rect l="l" t="t" r="r" b="b"/>
              <a:pathLst>
                <a:path w="604828" h="604828" extrusionOk="0">
                  <a:moveTo>
                    <a:pt x="0" y="0"/>
                  </a:moveTo>
                  <a:lnTo>
                    <a:pt x="604828" y="0"/>
                  </a:lnTo>
                  <a:lnTo>
                    <a:pt x="604828" y="604828"/>
                  </a:lnTo>
                  <a:lnTo>
                    <a:pt x="0" y="604828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184" name="Google Shape;184;p11"/>
            <p:cNvSpPr txBox="1"/>
            <p:nvPr/>
          </p:nvSpPr>
          <p:spPr>
            <a:xfrm>
              <a:off x="0" y="-47625"/>
              <a:ext cx="604828" cy="652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11"/>
          <p:cNvGrpSpPr/>
          <p:nvPr/>
        </p:nvGrpSpPr>
        <p:grpSpPr>
          <a:xfrm rot="2700000">
            <a:off x="11379281" y="9642100"/>
            <a:ext cx="5498471" cy="5679297"/>
            <a:chOff x="0" y="-47625"/>
            <a:chExt cx="1448157" cy="1495782"/>
          </a:xfrm>
        </p:grpSpPr>
        <p:sp>
          <p:nvSpPr>
            <p:cNvPr id="186" name="Google Shape;186;p11"/>
            <p:cNvSpPr/>
            <p:nvPr/>
          </p:nvSpPr>
          <p:spPr>
            <a:xfrm>
              <a:off x="0" y="0"/>
              <a:ext cx="1448157" cy="1448157"/>
            </a:xfrm>
            <a:custGeom>
              <a:avLst/>
              <a:gdLst/>
              <a:ahLst/>
              <a:cxnLst/>
              <a:rect l="l" t="t" r="r" b="b"/>
              <a:pathLst>
                <a:path w="1448157" h="1448157" extrusionOk="0">
                  <a:moveTo>
                    <a:pt x="0" y="0"/>
                  </a:moveTo>
                  <a:lnTo>
                    <a:pt x="1448157" y="0"/>
                  </a:lnTo>
                  <a:lnTo>
                    <a:pt x="1448157" y="1448157"/>
                  </a:lnTo>
                  <a:lnTo>
                    <a:pt x="0" y="144815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187" name="Google Shape;187;p11"/>
            <p:cNvSpPr txBox="1"/>
            <p:nvPr/>
          </p:nvSpPr>
          <p:spPr>
            <a:xfrm>
              <a:off x="0" y="-47625"/>
              <a:ext cx="1448157" cy="14957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11"/>
          <p:cNvSpPr txBox="1"/>
          <p:nvPr/>
        </p:nvSpPr>
        <p:spPr>
          <a:xfrm>
            <a:off x="1734531" y="3407909"/>
            <a:ext cx="7140900" cy="326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62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PROJECT 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62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FINANCE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62" b="0" i="0" u="none" strike="noStrike" cap="none" dirty="0">
                <a:solidFill>
                  <a:srgbClr val="5271FF"/>
                </a:solidFill>
                <a:latin typeface="Anton"/>
                <a:ea typeface="Anton"/>
                <a:cs typeface="Anton"/>
                <a:sym typeface="Anton"/>
              </a:rPr>
              <a:t>PREDICTIVE ANALYSIS</a:t>
            </a:r>
            <a:endParaRPr dirty="0"/>
          </a:p>
        </p:txBody>
      </p:sp>
      <p:pic>
        <p:nvPicPr>
          <p:cNvPr id="3" name="Picture 2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D44A186F-79EE-50E8-E5E6-55C760452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28" y="792511"/>
            <a:ext cx="5213040" cy="1791983"/>
          </a:xfrm>
          <a:prstGeom prst="rect">
            <a:avLst/>
          </a:prstGeom>
        </p:spPr>
      </p:pic>
      <p:sp>
        <p:nvSpPr>
          <p:cNvPr id="7" name="Google Shape;188;p11">
            <a:extLst>
              <a:ext uri="{FF2B5EF4-FFF2-40B4-BE49-F238E27FC236}">
                <a16:creationId xmlns:a16="http://schemas.microsoft.com/office/drawing/2014/main" id="{38616DE3-7F27-24AF-D811-F00187AFA7E7}"/>
              </a:ext>
            </a:extLst>
          </p:cNvPr>
          <p:cNvSpPr txBox="1"/>
          <p:nvPr/>
        </p:nvSpPr>
        <p:spPr>
          <a:xfrm>
            <a:off x="1681241" y="7538707"/>
            <a:ext cx="383781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PRESENTED BY:</a:t>
            </a:r>
            <a:endParaRPr sz="600" dirty="0">
              <a:solidFill>
                <a:schemeClr val="bg1"/>
              </a:solidFill>
            </a:endParaRPr>
          </a:p>
        </p:txBody>
      </p:sp>
      <p:pic>
        <p:nvPicPr>
          <p:cNvPr id="8" name="Picture 7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C1A24D4E-2124-4674-D02E-0462AD0E5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739" y="7148674"/>
            <a:ext cx="5265753" cy="20748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460">
          <a:extLst>
            <a:ext uri="{FF2B5EF4-FFF2-40B4-BE49-F238E27FC236}">
              <a16:creationId xmlns:a16="http://schemas.microsoft.com/office/drawing/2014/main" id="{27608379-9BDA-47EF-BE8A-D8F807733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19">
            <a:extLst>
              <a:ext uri="{FF2B5EF4-FFF2-40B4-BE49-F238E27FC236}">
                <a16:creationId xmlns:a16="http://schemas.microsoft.com/office/drawing/2014/main" id="{EB882BC2-4587-66FB-420C-7F1C4B7D2ECF}"/>
              </a:ext>
            </a:extLst>
          </p:cNvPr>
          <p:cNvGrpSpPr/>
          <p:nvPr/>
        </p:nvGrpSpPr>
        <p:grpSpPr>
          <a:xfrm rot="2700000">
            <a:off x="12529632" y="-2026173"/>
            <a:ext cx="2741636" cy="2922462"/>
            <a:chOff x="0" y="-47625"/>
            <a:chExt cx="722077" cy="769702"/>
          </a:xfrm>
        </p:grpSpPr>
        <p:sp>
          <p:nvSpPr>
            <p:cNvPr id="471" name="Google Shape;471;p19">
              <a:extLst>
                <a:ext uri="{FF2B5EF4-FFF2-40B4-BE49-F238E27FC236}">
                  <a16:creationId xmlns:a16="http://schemas.microsoft.com/office/drawing/2014/main" id="{69820269-EB80-A5E5-1960-70D80F530ABA}"/>
                </a:ext>
              </a:extLst>
            </p:cNvPr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472" name="Google Shape;472;p19">
              <a:extLst>
                <a:ext uri="{FF2B5EF4-FFF2-40B4-BE49-F238E27FC236}">
                  <a16:creationId xmlns:a16="http://schemas.microsoft.com/office/drawing/2014/main" id="{33C3F34A-2B11-02D2-068F-36E99C87311C}"/>
                </a:ext>
              </a:extLst>
            </p:cNvPr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3" name="Google Shape;473;p19">
            <a:extLst>
              <a:ext uri="{FF2B5EF4-FFF2-40B4-BE49-F238E27FC236}">
                <a16:creationId xmlns:a16="http://schemas.microsoft.com/office/drawing/2014/main" id="{D60527C6-5143-F6BD-55F1-076574B34534}"/>
              </a:ext>
            </a:extLst>
          </p:cNvPr>
          <p:cNvGrpSpPr/>
          <p:nvPr/>
        </p:nvGrpSpPr>
        <p:grpSpPr>
          <a:xfrm rot="2700000">
            <a:off x="16981114" y="3618337"/>
            <a:ext cx="2741636" cy="2922462"/>
            <a:chOff x="0" y="-47625"/>
            <a:chExt cx="722077" cy="769702"/>
          </a:xfrm>
        </p:grpSpPr>
        <p:sp>
          <p:nvSpPr>
            <p:cNvPr id="474" name="Google Shape;474;p19">
              <a:extLst>
                <a:ext uri="{FF2B5EF4-FFF2-40B4-BE49-F238E27FC236}">
                  <a16:creationId xmlns:a16="http://schemas.microsoft.com/office/drawing/2014/main" id="{8B47E3B9-7184-0A3E-108A-4D89CF40DB41}"/>
                </a:ext>
              </a:extLst>
            </p:cNvPr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475" name="Google Shape;475;p19">
              <a:extLst>
                <a:ext uri="{FF2B5EF4-FFF2-40B4-BE49-F238E27FC236}">
                  <a16:creationId xmlns:a16="http://schemas.microsoft.com/office/drawing/2014/main" id="{58BA9ECB-831C-2FF6-122B-C35EEFBCC5A6}"/>
                </a:ext>
              </a:extLst>
            </p:cNvPr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" name="Google Shape;476;p19">
            <a:extLst>
              <a:ext uri="{FF2B5EF4-FFF2-40B4-BE49-F238E27FC236}">
                <a16:creationId xmlns:a16="http://schemas.microsoft.com/office/drawing/2014/main" id="{80D2281C-E48E-1806-FB6D-1323141B9A65}"/>
              </a:ext>
            </a:extLst>
          </p:cNvPr>
          <p:cNvGrpSpPr/>
          <p:nvPr/>
        </p:nvGrpSpPr>
        <p:grpSpPr>
          <a:xfrm rot="2700000">
            <a:off x="11198247" y="-1685832"/>
            <a:ext cx="2741636" cy="2922462"/>
            <a:chOff x="0" y="-47625"/>
            <a:chExt cx="722077" cy="769702"/>
          </a:xfrm>
        </p:grpSpPr>
        <p:sp>
          <p:nvSpPr>
            <p:cNvPr id="477" name="Google Shape;477;p19">
              <a:extLst>
                <a:ext uri="{FF2B5EF4-FFF2-40B4-BE49-F238E27FC236}">
                  <a16:creationId xmlns:a16="http://schemas.microsoft.com/office/drawing/2014/main" id="{EDD9D980-7381-6DDA-B23F-F3665834B6DF}"/>
                </a:ext>
              </a:extLst>
            </p:cNvPr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478" name="Google Shape;478;p19">
              <a:extLst>
                <a:ext uri="{FF2B5EF4-FFF2-40B4-BE49-F238E27FC236}">
                  <a16:creationId xmlns:a16="http://schemas.microsoft.com/office/drawing/2014/main" id="{CC01D2BE-3845-961A-8190-498C0F52AFC1}"/>
                </a:ext>
              </a:extLst>
            </p:cNvPr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F31E23-7F5D-12FD-5372-19F03C531A09}"/>
              </a:ext>
            </a:extLst>
          </p:cNvPr>
          <p:cNvGrpSpPr/>
          <p:nvPr/>
        </p:nvGrpSpPr>
        <p:grpSpPr>
          <a:xfrm>
            <a:off x="8101585" y="9570385"/>
            <a:ext cx="1770461" cy="517065"/>
            <a:chOff x="8101585" y="9606961"/>
            <a:chExt cx="1770461" cy="517065"/>
          </a:xfrm>
        </p:grpSpPr>
        <p:pic>
          <p:nvPicPr>
            <p:cNvPr id="12" name="Picture 11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29FF833C-166E-B125-23E6-2CE766135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305" t="12054" r="3382" b="18219"/>
            <a:stretch/>
          </p:blipFill>
          <p:spPr>
            <a:xfrm>
              <a:off x="8415954" y="9652616"/>
              <a:ext cx="1456092" cy="425757"/>
            </a:xfrm>
            <a:prstGeom prst="rect">
              <a:avLst/>
            </a:prstGeom>
          </p:spPr>
        </p:pic>
        <p:sp>
          <p:nvSpPr>
            <p:cNvPr id="13" name="Google Shape;236;p12">
              <a:extLst>
                <a:ext uri="{FF2B5EF4-FFF2-40B4-BE49-F238E27FC236}">
                  <a16:creationId xmlns:a16="http://schemas.microsoft.com/office/drawing/2014/main" id="{254B9695-33E7-E104-1BC2-4948A18F535B}"/>
                </a:ext>
              </a:extLst>
            </p:cNvPr>
            <p:cNvSpPr txBox="1"/>
            <p:nvPr/>
          </p:nvSpPr>
          <p:spPr>
            <a:xfrm>
              <a:off x="8101585" y="9606961"/>
              <a:ext cx="356574" cy="517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bg1"/>
                  </a:solidFill>
                  <a:latin typeface="Anton"/>
                  <a:sym typeface="Anton"/>
                </a:rPr>
                <a:t>10</a:t>
              </a:r>
              <a:endParaRPr sz="2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13DACCD9-6374-AFA5-C8BC-14B45F0D0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92" y="123570"/>
            <a:ext cx="2189108" cy="752506"/>
          </a:xfrm>
          <a:prstGeom prst="rect">
            <a:avLst/>
          </a:prstGeom>
        </p:spPr>
      </p:pic>
      <p:sp>
        <p:nvSpPr>
          <p:cNvPr id="2" name="Google Shape;469;p19">
            <a:extLst>
              <a:ext uri="{FF2B5EF4-FFF2-40B4-BE49-F238E27FC236}">
                <a16:creationId xmlns:a16="http://schemas.microsoft.com/office/drawing/2014/main" id="{D7FCEBF8-1422-6723-D212-39F6D80E085F}"/>
              </a:ext>
            </a:extLst>
          </p:cNvPr>
          <p:cNvSpPr txBox="1"/>
          <p:nvPr/>
        </p:nvSpPr>
        <p:spPr>
          <a:xfrm>
            <a:off x="9529012" y="1273053"/>
            <a:ext cx="8295936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Anton"/>
                <a:sym typeface="Anton"/>
              </a:rPr>
              <a:t>FEATURE IMPORTANCE</a:t>
            </a:r>
            <a:endParaRPr sz="1000" dirty="0"/>
          </a:p>
        </p:txBody>
      </p:sp>
      <p:grpSp>
        <p:nvGrpSpPr>
          <p:cNvPr id="479" name="Google Shape;479;p19">
            <a:extLst>
              <a:ext uri="{FF2B5EF4-FFF2-40B4-BE49-F238E27FC236}">
                <a16:creationId xmlns:a16="http://schemas.microsoft.com/office/drawing/2014/main" id="{50166C61-9952-31D5-7216-7EC10728F0BD}"/>
              </a:ext>
            </a:extLst>
          </p:cNvPr>
          <p:cNvGrpSpPr/>
          <p:nvPr/>
        </p:nvGrpSpPr>
        <p:grpSpPr>
          <a:xfrm rot="2700000">
            <a:off x="-2273965" y="3830416"/>
            <a:ext cx="2741636" cy="2922462"/>
            <a:chOff x="0" y="-47625"/>
            <a:chExt cx="722077" cy="769702"/>
          </a:xfrm>
        </p:grpSpPr>
        <p:sp>
          <p:nvSpPr>
            <p:cNvPr id="480" name="Google Shape;480;p19">
              <a:extLst>
                <a:ext uri="{FF2B5EF4-FFF2-40B4-BE49-F238E27FC236}">
                  <a16:creationId xmlns:a16="http://schemas.microsoft.com/office/drawing/2014/main" id="{68912BFC-9813-62DC-853E-C79A58DA48DE}"/>
                </a:ext>
              </a:extLst>
            </p:cNvPr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481" name="Google Shape;481;p19">
              <a:extLst>
                <a:ext uri="{FF2B5EF4-FFF2-40B4-BE49-F238E27FC236}">
                  <a16:creationId xmlns:a16="http://schemas.microsoft.com/office/drawing/2014/main" id="{E50D9BBA-8F9D-EE43-937C-09D9BB5CB940}"/>
                </a:ext>
              </a:extLst>
            </p:cNvPr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49A2065-71BF-3BB1-C913-0F375AD5F0BD}"/>
              </a:ext>
            </a:extLst>
          </p:cNvPr>
          <p:cNvSpPr txBox="1"/>
          <p:nvPr/>
        </p:nvSpPr>
        <p:spPr>
          <a:xfrm>
            <a:off x="9401148" y="2073735"/>
            <a:ext cx="710565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5271FF">
                  <a:lumMod val="40000"/>
                  <a:lumOff val="60000"/>
                </a:srgbClr>
              </a:buClr>
              <a:defRPr/>
            </a:pP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Tree-based models like Random Forest, allow us to analyze feature importance to understand which variables significantly influence predictions.</a:t>
            </a:r>
          </a:p>
          <a:p>
            <a:pPr>
              <a:buClr>
                <a:srgbClr val="5271FF">
                  <a:lumMod val="40000"/>
                  <a:lumOff val="60000"/>
                </a:srgbClr>
              </a:buClr>
              <a:defRPr/>
            </a:pPr>
            <a:endParaRPr lang="en-US" sz="21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rgbClr val="5271FF">
                  <a:lumMod val="40000"/>
                  <a:lumOff val="60000"/>
                </a:srgbClr>
              </a:buClr>
              <a:defRPr/>
            </a:pP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a) Loan Amount, Interest Rate, and Credit Score:</a:t>
            </a:r>
          </a:p>
          <a:p>
            <a:pPr>
              <a:buClr>
                <a:srgbClr val="5271FF">
                  <a:lumMod val="40000"/>
                  <a:lumOff val="60000"/>
                </a:srgbClr>
              </a:buClr>
              <a:defRPr/>
            </a:pP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These are the most significant factors influencing the prediction of loan default.</a:t>
            </a:r>
          </a:p>
          <a:p>
            <a:pPr>
              <a:buClr>
                <a:srgbClr val="5271FF">
                  <a:lumMod val="40000"/>
                  <a:lumOff val="60000"/>
                </a:srgbClr>
              </a:buClr>
              <a:defRPr/>
            </a:pPr>
            <a:endParaRPr lang="en-US" sz="21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indent="-342900">
              <a:buClr>
                <a:srgbClr val="5271FF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Loan Amount: </a:t>
            </a: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Larger loans might be harder for borrowers to repay, leading to higher default risks.</a:t>
            </a:r>
          </a:p>
          <a:p>
            <a:pPr marL="342900" indent="-342900">
              <a:buClr>
                <a:srgbClr val="5271FF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Interest Rate: </a:t>
            </a: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Higher interest rates increase repayment burdens, impacting borrowers' ability to stay current on payments.</a:t>
            </a:r>
          </a:p>
          <a:p>
            <a:pPr marL="342900" indent="-342900">
              <a:buClr>
                <a:srgbClr val="5271FF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Credit Score:</a:t>
            </a: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A lower credit score indicates a history of financial issues, which increases the likelihood of default.</a:t>
            </a:r>
          </a:p>
          <a:p>
            <a:pPr>
              <a:buClr>
                <a:srgbClr val="5271FF">
                  <a:lumMod val="40000"/>
                  <a:lumOff val="60000"/>
                </a:srgbClr>
              </a:buClr>
              <a:defRPr/>
            </a:pPr>
            <a:endParaRPr lang="en-US" sz="21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rgbClr val="5271FF">
                  <a:lumMod val="40000"/>
                  <a:lumOff val="60000"/>
                </a:srgbClr>
              </a:buClr>
              <a:defRPr/>
            </a:pP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b) Loan Term: </a:t>
            </a: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The loan term (duration) also plays an important role. Borrowers with longer repayment periods might face more challenges in maintaining repayments over time.</a:t>
            </a:r>
          </a:p>
        </p:txBody>
      </p:sp>
      <p:grpSp>
        <p:nvGrpSpPr>
          <p:cNvPr id="10" name="Google Shape;476;p19">
            <a:extLst>
              <a:ext uri="{FF2B5EF4-FFF2-40B4-BE49-F238E27FC236}">
                <a16:creationId xmlns:a16="http://schemas.microsoft.com/office/drawing/2014/main" id="{EFF8513D-4EDE-E616-4528-AAD40B2F5ECD}"/>
              </a:ext>
            </a:extLst>
          </p:cNvPr>
          <p:cNvGrpSpPr/>
          <p:nvPr/>
        </p:nvGrpSpPr>
        <p:grpSpPr>
          <a:xfrm rot="2700000">
            <a:off x="4759011" y="9231530"/>
            <a:ext cx="3235983" cy="3025338"/>
            <a:chOff x="0" y="-47625"/>
            <a:chExt cx="722077" cy="769702"/>
          </a:xfrm>
        </p:grpSpPr>
        <p:sp>
          <p:nvSpPr>
            <p:cNvPr id="15" name="Google Shape;477;p19">
              <a:extLst>
                <a:ext uri="{FF2B5EF4-FFF2-40B4-BE49-F238E27FC236}">
                  <a16:creationId xmlns:a16="http://schemas.microsoft.com/office/drawing/2014/main" id="{1CA48563-53F2-A077-D911-C3BDD9D23BB9}"/>
                </a:ext>
              </a:extLst>
            </p:cNvPr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16" name="Google Shape;478;p19">
              <a:extLst>
                <a:ext uri="{FF2B5EF4-FFF2-40B4-BE49-F238E27FC236}">
                  <a16:creationId xmlns:a16="http://schemas.microsoft.com/office/drawing/2014/main" id="{26BA188F-DA78-0B7E-542E-7198169309C8}"/>
                </a:ext>
              </a:extLst>
            </p:cNvPr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4333566-EFDC-C9F0-E400-647A0767813B}"/>
              </a:ext>
            </a:extLst>
          </p:cNvPr>
          <p:cNvSpPr txBox="1"/>
          <p:nvPr/>
        </p:nvSpPr>
        <p:spPr>
          <a:xfrm>
            <a:off x="553346" y="8173181"/>
            <a:ext cx="704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Image(6): Screenshot of feature importance graph.</a:t>
            </a:r>
            <a:endParaRPr lang="en-ZA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9D10DB7-34C2-3DC1-C1B6-A1DA76594F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482" t="28371" r="30568" b="7049"/>
          <a:stretch/>
        </p:blipFill>
        <p:spPr>
          <a:xfrm>
            <a:off x="648596" y="1987571"/>
            <a:ext cx="8495404" cy="617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3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obot and a hand touching a finger">
            <a:extLst>
              <a:ext uri="{FF2B5EF4-FFF2-40B4-BE49-F238E27FC236}">
                <a16:creationId xmlns:a16="http://schemas.microsoft.com/office/drawing/2014/main" id="{B59C5D4A-118C-9577-48E2-21EB4A14B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998415" y="-665567"/>
            <a:ext cx="19584601" cy="10994863"/>
          </a:xfrm>
          <a:prstGeom prst="rect">
            <a:avLst/>
          </a:prstGeom>
        </p:spPr>
      </p:pic>
      <p:grpSp>
        <p:nvGrpSpPr>
          <p:cNvPr id="574" name="Google Shape;574;p23"/>
          <p:cNvGrpSpPr/>
          <p:nvPr/>
        </p:nvGrpSpPr>
        <p:grpSpPr>
          <a:xfrm rot="1298099">
            <a:off x="10332309" y="-13870649"/>
            <a:ext cx="13554749" cy="34175000"/>
            <a:chOff x="-16322" y="-41151"/>
            <a:chExt cx="3569975" cy="9000823"/>
          </a:xfrm>
        </p:grpSpPr>
        <p:sp>
          <p:nvSpPr>
            <p:cNvPr id="575" name="Google Shape;575;p23"/>
            <p:cNvSpPr/>
            <p:nvPr/>
          </p:nvSpPr>
          <p:spPr>
            <a:xfrm>
              <a:off x="0" y="0"/>
              <a:ext cx="3553653" cy="8953198"/>
            </a:xfrm>
            <a:custGeom>
              <a:avLst/>
              <a:gdLst/>
              <a:ahLst/>
              <a:cxnLst/>
              <a:rect l="l" t="t" r="r" b="b"/>
              <a:pathLst>
                <a:path w="3553653" h="8953198" extrusionOk="0">
                  <a:moveTo>
                    <a:pt x="0" y="0"/>
                  </a:moveTo>
                  <a:lnTo>
                    <a:pt x="3553653" y="0"/>
                  </a:lnTo>
                  <a:lnTo>
                    <a:pt x="3553653" y="8953198"/>
                  </a:lnTo>
                  <a:lnTo>
                    <a:pt x="0" y="8953198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576" name="Google Shape;576;p23"/>
            <p:cNvSpPr txBox="1"/>
            <p:nvPr/>
          </p:nvSpPr>
          <p:spPr>
            <a:xfrm>
              <a:off x="-16322" y="-41151"/>
              <a:ext cx="3553653" cy="9000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6" name="Google Shape;586;p23"/>
          <p:cNvGrpSpPr/>
          <p:nvPr/>
        </p:nvGrpSpPr>
        <p:grpSpPr>
          <a:xfrm rot="2700000">
            <a:off x="14389554" y="-1452719"/>
            <a:ext cx="2596748" cy="2777574"/>
            <a:chOff x="0" y="-47625"/>
            <a:chExt cx="683917" cy="731542"/>
          </a:xfrm>
        </p:grpSpPr>
        <p:sp>
          <p:nvSpPr>
            <p:cNvPr id="587" name="Google Shape;587;p23"/>
            <p:cNvSpPr/>
            <p:nvPr/>
          </p:nvSpPr>
          <p:spPr>
            <a:xfrm>
              <a:off x="0" y="0"/>
              <a:ext cx="683917" cy="683917"/>
            </a:xfrm>
            <a:custGeom>
              <a:avLst/>
              <a:gdLst/>
              <a:ahLst/>
              <a:cxnLst/>
              <a:rect l="l" t="t" r="r" b="b"/>
              <a:pathLst>
                <a:path w="683917" h="683917" extrusionOk="0">
                  <a:moveTo>
                    <a:pt x="0" y="0"/>
                  </a:moveTo>
                  <a:lnTo>
                    <a:pt x="683917" y="0"/>
                  </a:lnTo>
                  <a:lnTo>
                    <a:pt x="683917" y="683917"/>
                  </a:lnTo>
                  <a:lnTo>
                    <a:pt x="0" y="68391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588" name="Google Shape;588;p23"/>
            <p:cNvSpPr txBox="1"/>
            <p:nvPr/>
          </p:nvSpPr>
          <p:spPr>
            <a:xfrm>
              <a:off x="0" y="-47625"/>
              <a:ext cx="683917" cy="7315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9" name="Google Shape;589;p23"/>
          <p:cNvGrpSpPr/>
          <p:nvPr/>
        </p:nvGrpSpPr>
        <p:grpSpPr>
          <a:xfrm rot="2700000">
            <a:off x="12741022" y="-2190730"/>
            <a:ext cx="2741636" cy="2922462"/>
            <a:chOff x="0" y="-47625"/>
            <a:chExt cx="722077" cy="769702"/>
          </a:xfrm>
        </p:grpSpPr>
        <p:sp>
          <p:nvSpPr>
            <p:cNvPr id="590" name="Google Shape;590;p23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591" name="Google Shape;591;p23"/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2" name="Google Shape;592;p23"/>
          <p:cNvGrpSpPr/>
          <p:nvPr/>
        </p:nvGrpSpPr>
        <p:grpSpPr>
          <a:xfrm rot="2700000">
            <a:off x="17891043" y="6670763"/>
            <a:ext cx="2741636" cy="2922462"/>
            <a:chOff x="0" y="-47625"/>
            <a:chExt cx="722077" cy="769702"/>
          </a:xfrm>
        </p:grpSpPr>
        <p:sp>
          <p:nvSpPr>
            <p:cNvPr id="593" name="Google Shape;593;p23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594" name="Google Shape;594;p23"/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8" name="Google Shape;598;p23"/>
          <p:cNvSpPr txBox="1"/>
          <p:nvPr/>
        </p:nvSpPr>
        <p:spPr>
          <a:xfrm>
            <a:off x="6065761" y="1838069"/>
            <a:ext cx="9753599" cy="325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MACHINE LEARNING MODELS</a:t>
            </a:r>
            <a:endParaRPr sz="1800" dirty="0"/>
          </a:p>
        </p:txBody>
      </p:sp>
      <p:pic>
        <p:nvPicPr>
          <p:cNvPr id="2" name="Picture 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C454B275-F5DC-5289-C044-C65BBD59E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792" y="123570"/>
            <a:ext cx="2189108" cy="75250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E465CE0-3E3B-6E00-DD79-2B0020B97FB7}"/>
              </a:ext>
            </a:extLst>
          </p:cNvPr>
          <p:cNvGrpSpPr/>
          <p:nvPr/>
        </p:nvGrpSpPr>
        <p:grpSpPr>
          <a:xfrm>
            <a:off x="8088923" y="9606962"/>
            <a:ext cx="1783123" cy="517065"/>
            <a:chOff x="8088923" y="9606962"/>
            <a:chExt cx="1783123" cy="517065"/>
          </a:xfrm>
        </p:grpSpPr>
        <p:pic>
          <p:nvPicPr>
            <p:cNvPr id="4" name="Picture 3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FE431594-9F33-025C-6B28-F08E9E515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7305" t="12054" r="3382" b="18219"/>
            <a:stretch/>
          </p:blipFill>
          <p:spPr>
            <a:xfrm>
              <a:off x="8415954" y="9652616"/>
              <a:ext cx="1456092" cy="425757"/>
            </a:xfrm>
            <a:prstGeom prst="rect">
              <a:avLst/>
            </a:prstGeom>
          </p:spPr>
        </p:pic>
        <p:sp>
          <p:nvSpPr>
            <p:cNvPr id="5" name="Google Shape;236;p12">
              <a:extLst>
                <a:ext uri="{FF2B5EF4-FFF2-40B4-BE49-F238E27FC236}">
                  <a16:creationId xmlns:a16="http://schemas.microsoft.com/office/drawing/2014/main" id="{BBCC80E2-5571-8921-4B7D-649233FE2AD5}"/>
                </a:ext>
              </a:extLst>
            </p:cNvPr>
            <p:cNvSpPr txBox="1"/>
            <p:nvPr/>
          </p:nvSpPr>
          <p:spPr>
            <a:xfrm>
              <a:off x="8088923" y="9606962"/>
              <a:ext cx="369236" cy="517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bg1"/>
                  </a:solidFill>
                  <a:latin typeface="Anton"/>
                  <a:sym typeface="Anton"/>
                </a:rPr>
                <a:t>11</a:t>
              </a:r>
              <a:endParaRPr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5BB9ED0-706B-A61A-745F-C14D1E4E69C5}"/>
              </a:ext>
            </a:extLst>
          </p:cNvPr>
          <p:cNvSpPr txBox="1"/>
          <p:nvPr/>
        </p:nvSpPr>
        <p:spPr>
          <a:xfrm>
            <a:off x="10233194" y="3561923"/>
            <a:ext cx="6626056" cy="444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5271FF">
                  <a:lumMod val="40000"/>
                  <a:lumOff val="60000"/>
                </a:srgbClr>
              </a:buClr>
              <a:buFont typeface="Wingdings" panose="05000000000000000000" pitchFamily="2" charset="2"/>
              <a:buChar char="§"/>
              <a:defRPr/>
            </a:pPr>
            <a:r>
              <a:rPr lang="en-US" sz="32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Models:</a:t>
            </a:r>
          </a:p>
          <a:p>
            <a:pPr>
              <a:lnSpc>
                <a:spcPct val="150000"/>
              </a:lnSpc>
              <a:buClr>
                <a:srgbClr val="5271FF">
                  <a:lumMod val="40000"/>
                  <a:lumOff val="60000"/>
                </a:srgbClr>
              </a:buClr>
              <a:defRPr/>
            </a:pPr>
            <a:r>
              <a:rPr lang="en-US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Supervised models for default prediction</a:t>
            </a:r>
          </a:p>
          <a:p>
            <a:pPr marL="457200" indent="-457200">
              <a:lnSpc>
                <a:spcPct val="150000"/>
              </a:lnSpc>
              <a:buClr>
                <a:srgbClr val="5271FF">
                  <a:lumMod val="40000"/>
                  <a:lumOff val="60000"/>
                </a:srgbClr>
              </a:buClr>
              <a:buFont typeface="Wingdings" panose="05000000000000000000" pitchFamily="2" charset="2"/>
              <a:buChar char="§"/>
              <a:tabLst>
                <a:tab pos="457200" algn="l"/>
              </a:tabLst>
              <a:defRPr/>
            </a:pPr>
            <a:r>
              <a:rPr lang="en-US" sz="3200" b="1" dirty="0">
                <a:solidFill>
                  <a:schemeClr val="bg1"/>
                </a:solidFill>
                <a:latin typeface="Montserrat"/>
                <a:sym typeface="Montserrat"/>
              </a:rPr>
              <a:t>Clustering Model:</a:t>
            </a:r>
          </a:p>
          <a:p>
            <a:pPr>
              <a:lnSpc>
                <a:spcPct val="150000"/>
              </a:lnSpc>
              <a:buClr>
                <a:srgbClr val="5271FF">
                  <a:lumMod val="40000"/>
                  <a:lumOff val="60000"/>
                </a:srgbClr>
              </a:buClr>
              <a:defRPr/>
            </a:pPr>
            <a:r>
              <a:rPr lang="en-US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Unsupervised model to uncover hidden patterns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0"/>
          <p:cNvSpPr txBox="1"/>
          <p:nvPr/>
        </p:nvSpPr>
        <p:spPr>
          <a:xfrm>
            <a:off x="502577" y="1152895"/>
            <a:ext cx="783036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0F1A38"/>
                </a:solidFill>
                <a:latin typeface="Anton"/>
                <a:ea typeface="Anton"/>
                <a:cs typeface="Anton"/>
                <a:sym typeface="Anton"/>
              </a:rPr>
              <a:t>CLASSIFIER MODELS</a:t>
            </a:r>
            <a:endParaRPr sz="1000" dirty="0"/>
          </a:p>
        </p:txBody>
      </p:sp>
      <p:grpSp>
        <p:nvGrpSpPr>
          <p:cNvPr id="500" name="Google Shape;500;p20"/>
          <p:cNvGrpSpPr/>
          <p:nvPr/>
        </p:nvGrpSpPr>
        <p:grpSpPr>
          <a:xfrm rot="-2981227">
            <a:off x="18551096" y="-16211425"/>
            <a:ext cx="14275800" cy="34175000"/>
            <a:chOff x="0" y="-47625"/>
            <a:chExt cx="3759881" cy="9000823"/>
          </a:xfrm>
        </p:grpSpPr>
        <p:sp>
          <p:nvSpPr>
            <p:cNvPr id="501" name="Google Shape;501;p20"/>
            <p:cNvSpPr/>
            <p:nvPr/>
          </p:nvSpPr>
          <p:spPr>
            <a:xfrm>
              <a:off x="0" y="0"/>
              <a:ext cx="3759881" cy="8953198"/>
            </a:xfrm>
            <a:custGeom>
              <a:avLst/>
              <a:gdLst/>
              <a:ahLst/>
              <a:cxnLst/>
              <a:rect l="l" t="t" r="r" b="b"/>
              <a:pathLst>
                <a:path w="3759881" h="8953198" extrusionOk="0">
                  <a:moveTo>
                    <a:pt x="0" y="0"/>
                  </a:moveTo>
                  <a:lnTo>
                    <a:pt x="3759881" y="0"/>
                  </a:lnTo>
                  <a:lnTo>
                    <a:pt x="3759881" y="8953198"/>
                  </a:lnTo>
                  <a:lnTo>
                    <a:pt x="0" y="8953198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502" name="Google Shape;502;p20"/>
            <p:cNvSpPr txBox="1"/>
            <p:nvPr/>
          </p:nvSpPr>
          <p:spPr>
            <a:xfrm>
              <a:off x="0" y="-47625"/>
              <a:ext cx="3759881" cy="9000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" name="Google Shape;503;p20"/>
          <p:cNvGrpSpPr/>
          <p:nvPr/>
        </p:nvGrpSpPr>
        <p:grpSpPr>
          <a:xfrm rot="2700000">
            <a:off x="7569635" y="-2119694"/>
            <a:ext cx="2741636" cy="2922462"/>
            <a:chOff x="0" y="-47625"/>
            <a:chExt cx="722077" cy="769702"/>
          </a:xfrm>
        </p:grpSpPr>
        <p:sp>
          <p:nvSpPr>
            <p:cNvPr id="504" name="Google Shape;504;p20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505" name="Google Shape;505;p20"/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" name="Google Shape;506;p20"/>
          <p:cNvGrpSpPr/>
          <p:nvPr/>
        </p:nvGrpSpPr>
        <p:grpSpPr>
          <a:xfrm rot="2700000">
            <a:off x="13322587" y="9671768"/>
            <a:ext cx="2741636" cy="2922462"/>
            <a:chOff x="0" y="-47625"/>
            <a:chExt cx="722077" cy="769702"/>
          </a:xfrm>
        </p:grpSpPr>
        <p:sp>
          <p:nvSpPr>
            <p:cNvPr id="507" name="Google Shape;507;p20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508" name="Google Shape;508;p20"/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" name="Google Shape;509;p20"/>
          <p:cNvGrpSpPr/>
          <p:nvPr/>
        </p:nvGrpSpPr>
        <p:grpSpPr>
          <a:xfrm rot="2700000">
            <a:off x="18051265" y="4743176"/>
            <a:ext cx="2741636" cy="2922462"/>
            <a:chOff x="0" y="-47625"/>
            <a:chExt cx="722077" cy="769702"/>
          </a:xfrm>
        </p:grpSpPr>
        <p:sp>
          <p:nvSpPr>
            <p:cNvPr id="510" name="Google Shape;510;p20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511" name="Google Shape;511;p20"/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2" name="Google Shape;512;p20"/>
          <p:cNvGrpSpPr/>
          <p:nvPr/>
        </p:nvGrpSpPr>
        <p:grpSpPr>
          <a:xfrm rot="2700000">
            <a:off x="4795926" y="9493650"/>
            <a:ext cx="2741636" cy="2922462"/>
            <a:chOff x="0" y="-47625"/>
            <a:chExt cx="722077" cy="769702"/>
          </a:xfrm>
        </p:grpSpPr>
        <p:sp>
          <p:nvSpPr>
            <p:cNvPr id="513" name="Google Shape;513;p20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514" name="Google Shape;514;p20"/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720E39-C691-2059-A99C-3C9D6D24A4B5}"/>
              </a:ext>
            </a:extLst>
          </p:cNvPr>
          <p:cNvGrpSpPr/>
          <p:nvPr/>
        </p:nvGrpSpPr>
        <p:grpSpPr>
          <a:xfrm>
            <a:off x="8269291" y="9599105"/>
            <a:ext cx="1749419" cy="517065"/>
            <a:chOff x="8122627" y="9606962"/>
            <a:chExt cx="1749419" cy="517065"/>
          </a:xfrm>
        </p:grpSpPr>
        <p:pic>
          <p:nvPicPr>
            <p:cNvPr id="13" name="Picture 12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CB7AC7B6-F843-9B0A-265D-24B91F95D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305" t="12054" r="3382" b="18219"/>
            <a:stretch/>
          </p:blipFill>
          <p:spPr>
            <a:xfrm>
              <a:off x="8415954" y="9652616"/>
              <a:ext cx="1456092" cy="425757"/>
            </a:xfrm>
            <a:prstGeom prst="rect">
              <a:avLst/>
            </a:prstGeom>
          </p:spPr>
        </p:pic>
        <p:sp>
          <p:nvSpPr>
            <p:cNvPr id="14" name="Google Shape;236;p12">
              <a:extLst>
                <a:ext uri="{FF2B5EF4-FFF2-40B4-BE49-F238E27FC236}">
                  <a16:creationId xmlns:a16="http://schemas.microsoft.com/office/drawing/2014/main" id="{9B3FCCEB-E056-2343-8C9A-1D06FD74A464}"/>
                </a:ext>
              </a:extLst>
            </p:cNvPr>
            <p:cNvSpPr txBox="1"/>
            <p:nvPr/>
          </p:nvSpPr>
          <p:spPr>
            <a:xfrm>
              <a:off x="8122627" y="9606962"/>
              <a:ext cx="335531" cy="517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tx1"/>
                  </a:solidFill>
                  <a:latin typeface="Anton"/>
                  <a:sym typeface="Anton"/>
                </a:rPr>
                <a:t>12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" name="Picture 1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72F8947-E6C6-2AAC-9BC5-B6A32C95A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92" y="123570"/>
            <a:ext cx="2189108" cy="752506"/>
          </a:xfrm>
          <a:prstGeom prst="rect">
            <a:avLst/>
          </a:prstGeom>
        </p:spPr>
      </p:pic>
      <p:pic>
        <p:nvPicPr>
          <p:cNvPr id="3" name="Picture 2" descr="A screen shot of a device&#10;&#10;Description automatically generated">
            <a:extLst>
              <a:ext uri="{FF2B5EF4-FFF2-40B4-BE49-F238E27FC236}">
                <a16:creationId xmlns:a16="http://schemas.microsoft.com/office/drawing/2014/main" id="{ACB5B368-586A-F778-7EBF-5C8CDD61B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6208" y="3512515"/>
            <a:ext cx="3474734" cy="4957012"/>
          </a:xfrm>
          <a:prstGeom prst="rect">
            <a:avLst/>
          </a:prstGeom>
        </p:spPr>
      </p:pic>
      <p:pic>
        <p:nvPicPr>
          <p:cNvPr id="9" name="Picture 8" descr="A screen shot of a device&#10;&#10;Description automatically generated">
            <a:extLst>
              <a:ext uri="{FF2B5EF4-FFF2-40B4-BE49-F238E27FC236}">
                <a16:creationId xmlns:a16="http://schemas.microsoft.com/office/drawing/2014/main" id="{8CAEE726-D804-7520-7CB0-52FF6A22D9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39066" y="3512515"/>
            <a:ext cx="3405052" cy="5159788"/>
          </a:xfrm>
          <a:prstGeom prst="rect">
            <a:avLst/>
          </a:prstGeom>
        </p:spPr>
      </p:pic>
      <p:pic>
        <p:nvPicPr>
          <p:cNvPr id="11" name="Picture 10" descr="A screen shot of a device&#10;&#10;Description automatically generated">
            <a:extLst>
              <a:ext uri="{FF2B5EF4-FFF2-40B4-BE49-F238E27FC236}">
                <a16:creationId xmlns:a16="http://schemas.microsoft.com/office/drawing/2014/main" id="{D1788DED-1800-C55F-0449-46A39AF38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2166" y="3512515"/>
            <a:ext cx="3344400" cy="5037653"/>
          </a:xfrm>
          <a:prstGeom prst="rect">
            <a:avLst/>
          </a:prstGeom>
        </p:spPr>
      </p:pic>
      <p:pic>
        <p:nvPicPr>
          <p:cNvPr id="26" name="Picture 25" descr="A screen shot of a device&#10;&#10;Description automatically generated">
            <a:extLst>
              <a:ext uri="{FF2B5EF4-FFF2-40B4-BE49-F238E27FC236}">
                <a16:creationId xmlns:a16="http://schemas.microsoft.com/office/drawing/2014/main" id="{0B7B80CF-D561-3402-7C10-6559844283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882" y="3498855"/>
            <a:ext cx="3344400" cy="5327137"/>
          </a:xfrm>
          <a:prstGeom prst="rect">
            <a:avLst/>
          </a:prstGeom>
        </p:spPr>
      </p:pic>
      <p:sp>
        <p:nvSpPr>
          <p:cNvPr id="488" name="TextBox 487">
            <a:extLst>
              <a:ext uri="{FF2B5EF4-FFF2-40B4-BE49-F238E27FC236}">
                <a16:creationId xmlns:a16="http://schemas.microsoft.com/office/drawing/2014/main" id="{419B60AE-4C6E-CBA8-B53E-056A1C46076F}"/>
              </a:ext>
            </a:extLst>
          </p:cNvPr>
          <p:cNvSpPr txBox="1"/>
          <p:nvPr/>
        </p:nvSpPr>
        <p:spPr>
          <a:xfrm>
            <a:off x="502577" y="2120562"/>
            <a:ext cx="15454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" panose="00000500000000000000" pitchFamily="2" charset="0"/>
              </a:rPr>
              <a:t>Four (4) Machine Learning Models were trained, tested and evaluated using metrics like accuracy, precision, recall, and F1-score. The results were as follows:</a:t>
            </a:r>
            <a:endParaRPr lang="en-ZA" sz="2400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>
          <a:extLst>
            <a:ext uri="{FF2B5EF4-FFF2-40B4-BE49-F238E27FC236}">
              <a16:creationId xmlns:a16="http://schemas.microsoft.com/office/drawing/2014/main" id="{F473E884-A685-1944-4A38-58DA1B68D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17">
            <a:extLst>
              <a:ext uri="{FF2B5EF4-FFF2-40B4-BE49-F238E27FC236}">
                <a16:creationId xmlns:a16="http://schemas.microsoft.com/office/drawing/2014/main" id="{E7E0AEBB-DE1E-36A0-2F8A-451AA17A1558}"/>
              </a:ext>
            </a:extLst>
          </p:cNvPr>
          <p:cNvGrpSpPr/>
          <p:nvPr/>
        </p:nvGrpSpPr>
        <p:grpSpPr>
          <a:xfrm rot="-5400000">
            <a:off x="-2543360" y="1189988"/>
            <a:ext cx="14275800" cy="10504659"/>
            <a:chOff x="0" y="-47625"/>
            <a:chExt cx="3759881" cy="5325473"/>
          </a:xfrm>
        </p:grpSpPr>
        <p:sp>
          <p:nvSpPr>
            <p:cNvPr id="380" name="Google Shape;380;p17">
              <a:extLst>
                <a:ext uri="{FF2B5EF4-FFF2-40B4-BE49-F238E27FC236}">
                  <a16:creationId xmlns:a16="http://schemas.microsoft.com/office/drawing/2014/main" id="{51401595-EDA4-2EAD-E57A-2B77513BB1C5}"/>
                </a:ext>
              </a:extLst>
            </p:cNvPr>
            <p:cNvSpPr/>
            <p:nvPr/>
          </p:nvSpPr>
          <p:spPr>
            <a:xfrm>
              <a:off x="0" y="0"/>
              <a:ext cx="3759881" cy="5277848"/>
            </a:xfrm>
            <a:custGeom>
              <a:avLst/>
              <a:gdLst/>
              <a:ahLst/>
              <a:cxnLst/>
              <a:rect l="l" t="t" r="r" b="b"/>
              <a:pathLst>
                <a:path w="3759881" h="5277848" extrusionOk="0">
                  <a:moveTo>
                    <a:pt x="0" y="0"/>
                  </a:moveTo>
                  <a:lnTo>
                    <a:pt x="3759881" y="0"/>
                  </a:lnTo>
                  <a:lnTo>
                    <a:pt x="3759881" y="5277848"/>
                  </a:lnTo>
                  <a:lnTo>
                    <a:pt x="0" y="5277848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381" name="Google Shape;381;p17">
              <a:extLst>
                <a:ext uri="{FF2B5EF4-FFF2-40B4-BE49-F238E27FC236}">
                  <a16:creationId xmlns:a16="http://schemas.microsoft.com/office/drawing/2014/main" id="{A3C9CC48-C927-4D8D-84B1-85F0A358E141}"/>
                </a:ext>
              </a:extLst>
            </p:cNvPr>
            <p:cNvSpPr txBox="1"/>
            <p:nvPr/>
          </p:nvSpPr>
          <p:spPr>
            <a:xfrm>
              <a:off x="0" y="-47625"/>
              <a:ext cx="3759881" cy="53254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2" name="Google Shape;392;p17">
            <a:extLst>
              <a:ext uri="{FF2B5EF4-FFF2-40B4-BE49-F238E27FC236}">
                <a16:creationId xmlns:a16="http://schemas.microsoft.com/office/drawing/2014/main" id="{0BA12681-E771-A910-1074-48951846BCF2}"/>
              </a:ext>
            </a:extLst>
          </p:cNvPr>
          <p:cNvGrpSpPr/>
          <p:nvPr/>
        </p:nvGrpSpPr>
        <p:grpSpPr>
          <a:xfrm rot="2700000">
            <a:off x="8838274" y="-1588014"/>
            <a:ext cx="2017192" cy="2082107"/>
            <a:chOff x="0" y="-47625"/>
            <a:chExt cx="531277" cy="548374"/>
          </a:xfrm>
        </p:grpSpPr>
        <p:sp>
          <p:nvSpPr>
            <p:cNvPr id="393" name="Google Shape;393;p17">
              <a:extLst>
                <a:ext uri="{FF2B5EF4-FFF2-40B4-BE49-F238E27FC236}">
                  <a16:creationId xmlns:a16="http://schemas.microsoft.com/office/drawing/2014/main" id="{57295801-D184-3D90-1023-CE44962B645B}"/>
                </a:ext>
              </a:extLst>
            </p:cNvPr>
            <p:cNvSpPr/>
            <p:nvPr/>
          </p:nvSpPr>
          <p:spPr>
            <a:xfrm>
              <a:off x="0" y="0"/>
              <a:ext cx="531277" cy="500749"/>
            </a:xfrm>
            <a:custGeom>
              <a:avLst/>
              <a:gdLst/>
              <a:ahLst/>
              <a:cxnLst/>
              <a:rect l="l" t="t" r="r" b="b"/>
              <a:pathLst>
                <a:path w="531277" h="500749" extrusionOk="0">
                  <a:moveTo>
                    <a:pt x="0" y="0"/>
                  </a:moveTo>
                  <a:lnTo>
                    <a:pt x="531277" y="0"/>
                  </a:lnTo>
                  <a:lnTo>
                    <a:pt x="531277" y="500749"/>
                  </a:lnTo>
                  <a:lnTo>
                    <a:pt x="0" y="500749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394" name="Google Shape;394;p17">
              <a:extLst>
                <a:ext uri="{FF2B5EF4-FFF2-40B4-BE49-F238E27FC236}">
                  <a16:creationId xmlns:a16="http://schemas.microsoft.com/office/drawing/2014/main" id="{97BF3120-1DA2-AD94-D1ED-5ADC64BED547}"/>
                </a:ext>
              </a:extLst>
            </p:cNvPr>
            <p:cNvSpPr txBox="1"/>
            <p:nvPr/>
          </p:nvSpPr>
          <p:spPr>
            <a:xfrm>
              <a:off x="0" y="-47625"/>
              <a:ext cx="531277" cy="5483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5" name="Google Shape;395;p17">
            <a:extLst>
              <a:ext uri="{FF2B5EF4-FFF2-40B4-BE49-F238E27FC236}">
                <a16:creationId xmlns:a16="http://schemas.microsoft.com/office/drawing/2014/main" id="{D82D4750-6CA4-D667-7B0A-DFAB3F816562}"/>
              </a:ext>
            </a:extLst>
          </p:cNvPr>
          <p:cNvGrpSpPr/>
          <p:nvPr/>
        </p:nvGrpSpPr>
        <p:grpSpPr>
          <a:xfrm rot="1425305">
            <a:off x="17049668" y="-608613"/>
            <a:ext cx="2971960" cy="3067602"/>
            <a:chOff x="0" y="-47625"/>
            <a:chExt cx="531277" cy="548374"/>
          </a:xfrm>
        </p:grpSpPr>
        <p:sp>
          <p:nvSpPr>
            <p:cNvPr id="396" name="Google Shape;396;p17">
              <a:extLst>
                <a:ext uri="{FF2B5EF4-FFF2-40B4-BE49-F238E27FC236}">
                  <a16:creationId xmlns:a16="http://schemas.microsoft.com/office/drawing/2014/main" id="{4067A84C-1C48-26DC-FED9-F8C16A16EF68}"/>
                </a:ext>
              </a:extLst>
            </p:cNvPr>
            <p:cNvSpPr/>
            <p:nvPr/>
          </p:nvSpPr>
          <p:spPr>
            <a:xfrm>
              <a:off x="0" y="0"/>
              <a:ext cx="531277" cy="500749"/>
            </a:xfrm>
            <a:custGeom>
              <a:avLst/>
              <a:gdLst/>
              <a:ahLst/>
              <a:cxnLst/>
              <a:rect l="l" t="t" r="r" b="b"/>
              <a:pathLst>
                <a:path w="531277" h="500749" extrusionOk="0">
                  <a:moveTo>
                    <a:pt x="0" y="0"/>
                  </a:moveTo>
                  <a:lnTo>
                    <a:pt x="531277" y="0"/>
                  </a:lnTo>
                  <a:lnTo>
                    <a:pt x="531277" y="500749"/>
                  </a:lnTo>
                  <a:lnTo>
                    <a:pt x="0" y="500749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397" name="Google Shape;397;p17">
              <a:extLst>
                <a:ext uri="{FF2B5EF4-FFF2-40B4-BE49-F238E27FC236}">
                  <a16:creationId xmlns:a16="http://schemas.microsoft.com/office/drawing/2014/main" id="{A06376C9-4566-1250-4483-38BBDBDBD1B4}"/>
                </a:ext>
              </a:extLst>
            </p:cNvPr>
            <p:cNvSpPr txBox="1"/>
            <p:nvPr/>
          </p:nvSpPr>
          <p:spPr>
            <a:xfrm>
              <a:off x="0" y="-47625"/>
              <a:ext cx="531277" cy="5483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8" name="Google Shape;398;p17">
            <a:extLst>
              <a:ext uri="{FF2B5EF4-FFF2-40B4-BE49-F238E27FC236}">
                <a16:creationId xmlns:a16="http://schemas.microsoft.com/office/drawing/2014/main" id="{48C9A79E-9070-B5D5-B876-F564356FAE75}"/>
              </a:ext>
            </a:extLst>
          </p:cNvPr>
          <p:cNvGrpSpPr/>
          <p:nvPr/>
        </p:nvGrpSpPr>
        <p:grpSpPr>
          <a:xfrm rot="2700000">
            <a:off x="2007586" y="9237602"/>
            <a:ext cx="2741636" cy="2922462"/>
            <a:chOff x="0" y="-47625"/>
            <a:chExt cx="722077" cy="769702"/>
          </a:xfrm>
        </p:grpSpPr>
        <p:sp>
          <p:nvSpPr>
            <p:cNvPr id="399" name="Google Shape;399;p17">
              <a:extLst>
                <a:ext uri="{FF2B5EF4-FFF2-40B4-BE49-F238E27FC236}">
                  <a16:creationId xmlns:a16="http://schemas.microsoft.com/office/drawing/2014/main" id="{09C69508-D580-B754-84A7-98F1C81A3A1A}"/>
                </a:ext>
              </a:extLst>
            </p:cNvPr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400" name="Google Shape;400;p17">
              <a:extLst>
                <a:ext uri="{FF2B5EF4-FFF2-40B4-BE49-F238E27FC236}">
                  <a16:creationId xmlns:a16="http://schemas.microsoft.com/office/drawing/2014/main" id="{67792977-816A-72AF-6745-3673F5916567}"/>
                </a:ext>
              </a:extLst>
            </p:cNvPr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CF3DC387-1155-7D0A-6EC0-E6C741702A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56" t="28537" r="46208" b="9339"/>
          <a:stretch/>
        </p:blipFill>
        <p:spPr>
          <a:xfrm>
            <a:off x="793627" y="2745628"/>
            <a:ext cx="8245834" cy="6398370"/>
          </a:xfrm>
          <a:prstGeom prst="rect">
            <a:avLst/>
          </a:prstGeom>
        </p:spPr>
      </p:pic>
      <p:sp>
        <p:nvSpPr>
          <p:cNvPr id="3" name="Google Shape;281;p14">
            <a:extLst>
              <a:ext uri="{FF2B5EF4-FFF2-40B4-BE49-F238E27FC236}">
                <a16:creationId xmlns:a16="http://schemas.microsoft.com/office/drawing/2014/main" id="{D8EF3816-A194-4470-640C-FB9F047A0617}"/>
              </a:ext>
            </a:extLst>
          </p:cNvPr>
          <p:cNvSpPr txBox="1"/>
          <p:nvPr/>
        </p:nvSpPr>
        <p:spPr>
          <a:xfrm>
            <a:off x="587516" y="1055815"/>
            <a:ext cx="449380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bg1"/>
                </a:solidFill>
                <a:latin typeface="Anton"/>
                <a:sym typeface="Anton"/>
              </a:rPr>
              <a:t>CLUSTERING MODEL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F8650B-05F9-0AF7-B953-8BB62CFA8477}"/>
              </a:ext>
            </a:extLst>
          </p:cNvPr>
          <p:cNvSpPr txBox="1"/>
          <p:nvPr/>
        </p:nvSpPr>
        <p:spPr>
          <a:xfrm>
            <a:off x="534095" y="1907179"/>
            <a:ext cx="93559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5271FF">
                  <a:lumMod val="40000"/>
                  <a:lumOff val="60000"/>
                </a:srgbClr>
              </a:buClr>
              <a:defRPr/>
            </a:pP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Using the K-Means algorithm, to cluster similar customers, the dataset was successfully divided into 3 distinct clusters.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45F965-70DF-D9FE-24F0-12679E0A29C8}"/>
              </a:ext>
            </a:extLst>
          </p:cNvPr>
          <p:cNvSpPr txBox="1"/>
          <p:nvPr/>
        </p:nvSpPr>
        <p:spPr>
          <a:xfrm>
            <a:off x="10248247" y="2457159"/>
            <a:ext cx="7505658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5271FF">
                  <a:lumMod val="40000"/>
                  <a:lumOff val="60000"/>
                </a:srgbClr>
              </a:buClr>
              <a:defRPr/>
            </a:pPr>
            <a:r>
              <a:rPr lang="en-US" sz="2100" b="1" dirty="0">
                <a:solidFill>
                  <a:srgbClr val="21918C"/>
                </a:solidFill>
                <a:latin typeface="Montserrat"/>
                <a:ea typeface="Montserrat"/>
                <a:cs typeface="Montserrat"/>
                <a:sym typeface="Montserrat"/>
              </a:rPr>
              <a:t>Cluster 0 – Teal:</a:t>
            </a:r>
          </a:p>
          <a:p>
            <a:pPr marL="342900" indent="-342900">
              <a:buClr>
                <a:srgbClr val="21918C"/>
              </a:buClr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Customers in this cluster have lower loan amounts and good credit score.</a:t>
            </a:r>
          </a:p>
          <a:p>
            <a:pPr marL="342900" indent="-342900">
              <a:buClr>
                <a:srgbClr val="21918C"/>
              </a:buClr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They also typically display shorter loan terms and medium to high interest rates.</a:t>
            </a:r>
          </a:p>
          <a:p>
            <a:pPr marL="342900" indent="-342900">
              <a:buClr>
                <a:srgbClr val="5271FF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  <a:defRPr/>
            </a:pPr>
            <a:endParaRPr lang="en-US" sz="2100" dirty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rgbClr val="5271FF">
                  <a:lumMod val="40000"/>
                  <a:lumOff val="60000"/>
                </a:srgbClr>
              </a:buClr>
              <a:defRPr/>
            </a:pPr>
            <a:r>
              <a:rPr lang="en-US" sz="2100" b="1" dirty="0">
                <a:solidFill>
                  <a:srgbClr val="632B70"/>
                </a:solidFill>
                <a:latin typeface="Montserrat"/>
                <a:ea typeface="Montserrat"/>
                <a:cs typeface="Montserrat"/>
                <a:sym typeface="Montserrat"/>
              </a:rPr>
              <a:t>Cluster 1 – Purple:</a:t>
            </a:r>
          </a:p>
          <a:p>
            <a:pPr marL="342900" indent="-342900">
              <a:buClr>
                <a:srgbClr val="632B70"/>
              </a:buClr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Consists of customers with higher loan amounts and low interest rates.</a:t>
            </a:r>
          </a:p>
          <a:p>
            <a:pPr marL="342900" indent="-342900">
              <a:buClr>
                <a:srgbClr val="632B70"/>
              </a:buClr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Tend to prefer longer repayment periods and tend to have lower credit scores.</a:t>
            </a:r>
          </a:p>
          <a:p>
            <a:pPr>
              <a:buClr>
                <a:srgbClr val="632B70"/>
              </a:buClr>
              <a:defRPr/>
            </a:pPr>
            <a:endParaRPr lang="en-US" sz="2100" dirty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Clr>
                <a:srgbClr val="632B70"/>
              </a:buClr>
              <a:defRPr/>
            </a:pPr>
            <a:r>
              <a:rPr lang="en-US" sz="2100" b="1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Cluster 2 – Yellow:</a:t>
            </a: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Customers here prefer higher loan amounts with shorter repayment periods, indicating high purchasing power and financial discipline.</a:t>
            </a: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Although these customers possess stable repayment potential, they are also second most likely to default.</a:t>
            </a:r>
          </a:p>
        </p:txBody>
      </p:sp>
      <p:sp>
        <p:nvSpPr>
          <p:cNvPr id="10" name="Google Shape;281;p14">
            <a:extLst>
              <a:ext uri="{FF2B5EF4-FFF2-40B4-BE49-F238E27FC236}">
                <a16:creationId xmlns:a16="http://schemas.microsoft.com/office/drawing/2014/main" id="{885D839E-4A27-1800-2865-C12AA6C80F98}"/>
              </a:ext>
            </a:extLst>
          </p:cNvPr>
          <p:cNvSpPr txBox="1"/>
          <p:nvPr/>
        </p:nvSpPr>
        <p:spPr>
          <a:xfrm>
            <a:off x="10396936" y="1055815"/>
            <a:ext cx="5034192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002060"/>
                </a:solidFill>
                <a:latin typeface="Anton"/>
                <a:sym typeface="Anton"/>
              </a:rPr>
              <a:t>CLUSTERING PROFILES</a:t>
            </a:r>
            <a:endParaRPr sz="1000" dirty="0">
              <a:solidFill>
                <a:srgbClr val="002060"/>
              </a:solidFill>
            </a:endParaRPr>
          </a:p>
        </p:txBody>
      </p:sp>
      <p:sp>
        <p:nvSpPr>
          <p:cNvPr id="402" name="Google Shape;402;p17">
            <a:extLst>
              <a:ext uri="{FF2B5EF4-FFF2-40B4-BE49-F238E27FC236}">
                <a16:creationId xmlns:a16="http://schemas.microsoft.com/office/drawing/2014/main" id="{5F243A94-8194-6026-2419-D1060E8BAD23}"/>
              </a:ext>
            </a:extLst>
          </p:cNvPr>
          <p:cNvSpPr/>
          <p:nvPr/>
        </p:nvSpPr>
        <p:spPr>
          <a:xfrm rot="2700000">
            <a:off x="3223722" y="10048440"/>
            <a:ext cx="2741636" cy="2741636"/>
          </a:xfrm>
          <a:custGeom>
            <a:avLst/>
            <a:gdLst/>
            <a:ahLst/>
            <a:cxnLst/>
            <a:rect l="l" t="t" r="r" b="b"/>
            <a:pathLst>
              <a:path w="722077" h="722077" extrusionOk="0">
                <a:moveTo>
                  <a:pt x="0" y="0"/>
                </a:moveTo>
                <a:lnTo>
                  <a:pt x="722077" y="0"/>
                </a:lnTo>
                <a:lnTo>
                  <a:pt x="722077" y="722077"/>
                </a:lnTo>
                <a:lnTo>
                  <a:pt x="0" y="722077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</p:spPr>
        <p:txBody>
          <a:bodyPr/>
          <a:lstStyle/>
          <a:p>
            <a:endParaRPr lang="en-ZA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93C4D4-2B5A-5E80-48C3-8C2928E88F52}"/>
              </a:ext>
            </a:extLst>
          </p:cNvPr>
          <p:cNvGrpSpPr/>
          <p:nvPr/>
        </p:nvGrpSpPr>
        <p:grpSpPr>
          <a:xfrm>
            <a:off x="9489988" y="9480628"/>
            <a:ext cx="1813895" cy="517065"/>
            <a:chOff x="8058151" y="9606961"/>
            <a:chExt cx="1813895" cy="517065"/>
          </a:xfrm>
        </p:grpSpPr>
        <p:pic>
          <p:nvPicPr>
            <p:cNvPr id="13" name="Picture 12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4723FDF5-EF2D-A1F6-2FC8-6E9ABC95E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305" t="12054" r="3382" b="18219"/>
            <a:stretch/>
          </p:blipFill>
          <p:spPr>
            <a:xfrm>
              <a:off x="8415954" y="9652616"/>
              <a:ext cx="1456092" cy="425757"/>
            </a:xfrm>
            <a:prstGeom prst="rect">
              <a:avLst/>
            </a:prstGeom>
          </p:spPr>
        </p:pic>
        <p:sp>
          <p:nvSpPr>
            <p:cNvPr id="14" name="Google Shape;236;p12">
              <a:extLst>
                <a:ext uri="{FF2B5EF4-FFF2-40B4-BE49-F238E27FC236}">
                  <a16:creationId xmlns:a16="http://schemas.microsoft.com/office/drawing/2014/main" id="{9DA0F5A5-10B7-650B-93D9-EAF444AC87CB}"/>
                </a:ext>
              </a:extLst>
            </p:cNvPr>
            <p:cNvSpPr txBox="1"/>
            <p:nvPr/>
          </p:nvSpPr>
          <p:spPr>
            <a:xfrm>
              <a:off x="8058151" y="9606961"/>
              <a:ext cx="400008" cy="517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bg1"/>
                  </a:solidFill>
                  <a:latin typeface="Anton"/>
                  <a:sym typeface="Anton"/>
                </a:rPr>
                <a:t>13</a:t>
              </a:r>
              <a:endParaRPr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Google Shape;402;p17">
            <a:extLst>
              <a:ext uri="{FF2B5EF4-FFF2-40B4-BE49-F238E27FC236}">
                <a16:creationId xmlns:a16="http://schemas.microsoft.com/office/drawing/2014/main" id="{A3742036-9226-AF88-585E-9BE86CCAA336}"/>
              </a:ext>
            </a:extLst>
          </p:cNvPr>
          <p:cNvSpPr/>
          <p:nvPr/>
        </p:nvSpPr>
        <p:spPr>
          <a:xfrm rot="2700000">
            <a:off x="7093046" y="-1976394"/>
            <a:ext cx="2741636" cy="2741636"/>
          </a:xfrm>
          <a:custGeom>
            <a:avLst/>
            <a:gdLst/>
            <a:ahLst/>
            <a:cxnLst/>
            <a:rect l="l" t="t" r="r" b="b"/>
            <a:pathLst>
              <a:path w="722077" h="722077" extrusionOk="0">
                <a:moveTo>
                  <a:pt x="0" y="0"/>
                </a:moveTo>
                <a:lnTo>
                  <a:pt x="722077" y="0"/>
                </a:lnTo>
                <a:lnTo>
                  <a:pt x="722077" y="722077"/>
                </a:lnTo>
                <a:lnTo>
                  <a:pt x="0" y="722077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</p:spPr>
        <p:txBody>
          <a:bodyPr/>
          <a:lstStyle/>
          <a:p>
            <a:endParaRPr lang="en-ZA" dirty="0"/>
          </a:p>
        </p:txBody>
      </p:sp>
      <p:pic>
        <p:nvPicPr>
          <p:cNvPr id="19" name="Picture 18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10DA7EC7-292C-DC81-A7F5-DF7636D48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792" y="123570"/>
            <a:ext cx="2189108" cy="75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14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6138" y="0"/>
            <a:ext cx="9500850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5" name="Google Shape;605;p24"/>
          <p:cNvGrpSpPr/>
          <p:nvPr/>
        </p:nvGrpSpPr>
        <p:grpSpPr>
          <a:xfrm>
            <a:off x="-4107287" y="-1514902"/>
            <a:ext cx="13492776" cy="34175000"/>
            <a:chOff x="0" y="-47625"/>
            <a:chExt cx="3553653" cy="9000823"/>
          </a:xfrm>
        </p:grpSpPr>
        <p:sp>
          <p:nvSpPr>
            <p:cNvPr id="606" name="Google Shape;606;p24"/>
            <p:cNvSpPr/>
            <p:nvPr/>
          </p:nvSpPr>
          <p:spPr>
            <a:xfrm>
              <a:off x="0" y="0"/>
              <a:ext cx="3553653" cy="8953198"/>
            </a:xfrm>
            <a:custGeom>
              <a:avLst/>
              <a:gdLst/>
              <a:ahLst/>
              <a:cxnLst/>
              <a:rect l="l" t="t" r="r" b="b"/>
              <a:pathLst>
                <a:path w="3553653" h="8953198" extrusionOk="0">
                  <a:moveTo>
                    <a:pt x="0" y="0"/>
                  </a:moveTo>
                  <a:lnTo>
                    <a:pt x="3553653" y="0"/>
                  </a:lnTo>
                  <a:lnTo>
                    <a:pt x="3553653" y="8953198"/>
                  </a:lnTo>
                  <a:lnTo>
                    <a:pt x="0" y="8953198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607" name="Google Shape;607;p24"/>
            <p:cNvSpPr txBox="1"/>
            <p:nvPr/>
          </p:nvSpPr>
          <p:spPr>
            <a:xfrm>
              <a:off x="0" y="-47625"/>
              <a:ext cx="3553653" cy="9000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4" name="Google Shape;614;p24"/>
          <p:cNvGrpSpPr/>
          <p:nvPr/>
        </p:nvGrpSpPr>
        <p:grpSpPr>
          <a:xfrm rot="2700000">
            <a:off x="6693412" y="-1912329"/>
            <a:ext cx="2596748" cy="2777574"/>
            <a:chOff x="0" y="-47625"/>
            <a:chExt cx="683917" cy="731542"/>
          </a:xfrm>
        </p:grpSpPr>
        <p:sp>
          <p:nvSpPr>
            <p:cNvPr id="615" name="Google Shape;615;p24"/>
            <p:cNvSpPr/>
            <p:nvPr/>
          </p:nvSpPr>
          <p:spPr>
            <a:xfrm>
              <a:off x="0" y="0"/>
              <a:ext cx="683917" cy="683917"/>
            </a:xfrm>
            <a:custGeom>
              <a:avLst/>
              <a:gdLst/>
              <a:ahLst/>
              <a:cxnLst/>
              <a:rect l="l" t="t" r="r" b="b"/>
              <a:pathLst>
                <a:path w="683917" h="683917" extrusionOk="0">
                  <a:moveTo>
                    <a:pt x="0" y="0"/>
                  </a:moveTo>
                  <a:lnTo>
                    <a:pt x="683917" y="0"/>
                  </a:lnTo>
                  <a:lnTo>
                    <a:pt x="683917" y="683917"/>
                  </a:lnTo>
                  <a:lnTo>
                    <a:pt x="0" y="68391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616" name="Google Shape;616;p24"/>
            <p:cNvSpPr txBox="1"/>
            <p:nvPr/>
          </p:nvSpPr>
          <p:spPr>
            <a:xfrm>
              <a:off x="0" y="-47625"/>
              <a:ext cx="683917" cy="7315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7" name="Google Shape;617;p24"/>
          <p:cNvGrpSpPr/>
          <p:nvPr/>
        </p:nvGrpSpPr>
        <p:grpSpPr>
          <a:xfrm rot="2700000">
            <a:off x="17414689" y="1854603"/>
            <a:ext cx="2596748" cy="2777574"/>
            <a:chOff x="0" y="-47625"/>
            <a:chExt cx="683917" cy="731542"/>
          </a:xfrm>
        </p:grpSpPr>
        <p:sp>
          <p:nvSpPr>
            <p:cNvPr id="618" name="Google Shape;618;p24"/>
            <p:cNvSpPr/>
            <p:nvPr/>
          </p:nvSpPr>
          <p:spPr>
            <a:xfrm>
              <a:off x="0" y="0"/>
              <a:ext cx="683917" cy="683917"/>
            </a:xfrm>
            <a:custGeom>
              <a:avLst/>
              <a:gdLst/>
              <a:ahLst/>
              <a:cxnLst/>
              <a:rect l="l" t="t" r="r" b="b"/>
              <a:pathLst>
                <a:path w="683917" h="683917" extrusionOk="0">
                  <a:moveTo>
                    <a:pt x="0" y="0"/>
                  </a:moveTo>
                  <a:lnTo>
                    <a:pt x="683917" y="0"/>
                  </a:lnTo>
                  <a:lnTo>
                    <a:pt x="683917" y="683917"/>
                  </a:lnTo>
                  <a:lnTo>
                    <a:pt x="0" y="68391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619" name="Google Shape;619;p24"/>
            <p:cNvSpPr txBox="1"/>
            <p:nvPr/>
          </p:nvSpPr>
          <p:spPr>
            <a:xfrm>
              <a:off x="0" y="-47625"/>
              <a:ext cx="683917" cy="7315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0" name="Google Shape;620;p24"/>
          <p:cNvGrpSpPr/>
          <p:nvPr/>
        </p:nvGrpSpPr>
        <p:grpSpPr>
          <a:xfrm rot="2700000">
            <a:off x="13895609" y="10369357"/>
            <a:ext cx="2596748" cy="2777574"/>
            <a:chOff x="0" y="-47625"/>
            <a:chExt cx="683917" cy="731542"/>
          </a:xfrm>
        </p:grpSpPr>
        <p:sp>
          <p:nvSpPr>
            <p:cNvPr id="621" name="Google Shape;621;p24"/>
            <p:cNvSpPr/>
            <p:nvPr/>
          </p:nvSpPr>
          <p:spPr>
            <a:xfrm>
              <a:off x="0" y="0"/>
              <a:ext cx="683917" cy="683917"/>
            </a:xfrm>
            <a:custGeom>
              <a:avLst/>
              <a:gdLst/>
              <a:ahLst/>
              <a:cxnLst/>
              <a:rect l="l" t="t" r="r" b="b"/>
              <a:pathLst>
                <a:path w="683917" h="683917" extrusionOk="0">
                  <a:moveTo>
                    <a:pt x="0" y="0"/>
                  </a:moveTo>
                  <a:lnTo>
                    <a:pt x="683917" y="0"/>
                  </a:lnTo>
                  <a:lnTo>
                    <a:pt x="683917" y="683917"/>
                  </a:lnTo>
                  <a:lnTo>
                    <a:pt x="0" y="68391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622" name="Google Shape;622;p24"/>
            <p:cNvSpPr txBox="1"/>
            <p:nvPr/>
          </p:nvSpPr>
          <p:spPr>
            <a:xfrm>
              <a:off x="0" y="-47625"/>
              <a:ext cx="683917" cy="7315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3" name="Google Shape;623;p24"/>
          <p:cNvSpPr txBox="1"/>
          <p:nvPr/>
        </p:nvSpPr>
        <p:spPr>
          <a:xfrm>
            <a:off x="787474" y="1145770"/>
            <a:ext cx="7707413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FFFFFF"/>
                </a:solidFill>
                <a:latin typeface="Anton"/>
                <a:sym typeface="Anton"/>
              </a:rPr>
              <a:t>RESULTS AND FINDINGS</a:t>
            </a:r>
            <a:endParaRPr sz="1050" dirty="0"/>
          </a:p>
        </p:txBody>
      </p:sp>
      <p:sp>
        <p:nvSpPr>
          <p:cNvPr id="624" name="Google Shape;624;p24"/>
          <p:cNvSpPr txBox="1"/>
          <p:nvPr/>
        </p:nvSpPr>
        <p:spPr>
          <a:xfrm>
            <a:off x="787474" y="2200542"/>
            <a:ext cx="8097326" cy="6878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BEST MODEL: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Decision Tree (After SMOTE)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1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Recall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0.770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1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F1-Score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0.313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Most effective at identifying loan defaults.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1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 INSIGHTS:</a:t>
            </a:r>
          </a:p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1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Regression: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Performs poorly in both pre- and post-SMOTE scenarios.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Struggles with complex decision boundaries due to its linear nature.</a:t>
            </a:r>
          </a:p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1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Random Forest: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Moderate improvement after SMOTE.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Limited recall indicates challenges in handling imbalanced data.</a:t>
            </a:r>
          </a:p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1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Decision Tree: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Best recall after SMOTE, showcasing strong adaptability to imbalanced datasets.</a:t>
            </a:r>
          </a:p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1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Gradient Boosting: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Balances precision and recall well. Does not outperform Decision Tree in recall or F1-score.</a:t>
            </a:r>
          </a:p>
        </p:txBody>
      </p:sp>
      <p:grpSp>
        <p:nvGrpSpPr>
          <p:cNvPr id="625" name="Google Shape;625;p24"/>
          <p:cNvGrpSpPr/>
          <p:nvPr/>
        </p:nvGrpSpPr>
        <p:grpSpPr>
          <a:xfrm rot="2700000">
            <a:off x="17891043" y="721102"/>
            <a:ext cx="2741636" cy="2922462"/>
            <a:chOff x="0" y="-47625"/>
            <a:chExt cx="722077" cy="769702"/>
          </a:xfrm>
        </p:grpSpPr>
        <p:sp>
          <p:nvSpPr>
            <p:cNvPr id="626" name="Google Shape;626;p24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627" name="Google Shape;627;p24"/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9D271DB-CA8E-F72E-F519-A5AB108A9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92" y="123570"/>
            <a:ext cx="2189108" cy="75250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F5F2512-3243-C0E9-B3BF-94A4666AD238}"/>
              </a:ext>
            </a:extLst>
          </p:cNvPr>
          <p:cNvGrpSpPr/>
          <p:nvPr/>
        </p:nvGrpSpPr>
        <p:grpSpPr>
          <a:xfrm>
            <a:off x="8984948" y="9468832"/>
            <a:ext cx="1813895" cy="517065"/>
            <a:chOff x="8058151" y="9606961"/>
            <a:chExt cx="1813895" cy="517065"/>
          </a:xfrm>
        </p:grpSpPr>
        <p:pic>
          <p:nvPicPr>
            <p:cNvPr id="4" name="Picture 3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56569F02-0302-D6E3-FD70-8D37CB037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305" t="12054" r="3382" b="18219"/>
            <a:stretch/>
          </p:blipFill>
          <p:spPr>
            <a:xfrm>
              <a:off x="8415954" y="9652616"/>
              <a:ext cx="1456092" cy="425757"/>
            </a:xfrm>
            <a:prstGeom prst="rect">
              <a:avLst/>
            </a:prstGeom>
          </p:spPr>
        </p:pic>
        <p:sp>
          <p:nvSpPr>
            <p:cNvPr id="5" name="Google Shape;236;p12">
              <a:extLst>
                <a:ext uri="{FF2B5EF4-FFF2-40B4-BE49-F238E27FC236}">
                  <a16:creationId xmlns:a16="http://schemas.microsoft.com/office/drawing/2014/main" id="{D145E119-D1F2-E24C-0AA2-DD7895174E12}"/>
                </a:ext>
              </a:extLst>
            </p:cNvPr>
            <p:cNvSpPr txBox="1"/>
            <p:nvPr/>
          </p:nvSpPr>
          <p:spPr>
            <a:xfrm>
              <a:off x="8058151" y="9606961"/>
              <a:ext cx="400008" cy="517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bg1"/>
                  </a:solidFill>
                  <a:latin typeface="Anton"/>
                  <a:sym typeface="Anton"/>
                </a:rPr>
                <a:t>14</a:t>
              </a:r>
              <a:endParaRPr sz="2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7FF648E-0044-CCAA-FA84-1C4A24AA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149" t="43927" r="21718" b="15674"/>
          <a:stretch/>
        </p:blipFill>
        <p:spPr>
          <a:xfrm>
            <a:off x="10053289" y="1343279"/>
            <a:ext cx="7371309" cy="242295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BE425A8-A6F6-02E8-D586-A0AE42C60B0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290" t="24614" r="13091" b="4362"/>
          <a:stretch/>
        </p:blipFill>
        <p:spPr>
          <a:xfrm>
            <a:off x="9494689" y="3894101"/>
            <a:ext cx="8488511" cy="498055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399" y="-436677"/>
            <a:ext cx="17632850" cy="117523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15"/>
          <p:cNvGrpSpPr/>
          <p:nvPr/>
        </p:nvGrpSpPr>
        <p:grpSpPr>
          <a:xfrm rot="-2981227">
            <a:off x="1630267" y="-4495808"/>
            <a:ext cx="14275800" cy="34175000"/>
            <a:chOff x="0" y="-47625"/>
            <a:chExt cx="3759881" cy="9000823"/>
          </a:xfrm>
        </p:grpSpPr>
        <p:sp>
          <p:nvSpPr>
            <p:cNvPr id="301" name="Google Shape;301;p15"/>
            <p:cNvSpPr/>
            <p:nvPr/>
          </p:nvSpPr>
          <p:spPr>
            <a:xfrm>
              <a:off x="0" y="0"/>
              <a:ext cx="3759881" cy="8953198"/>
            </a:xfrm>
            <a:custGeom>
              <a:avLst/>
              <a:gdLst/>
              <a:ahLst/>
              <a:cxnLst/>
              <a:rect l="l" t="t" r="r" b="b"/>
              <a:pathLst>
                <a:path w="3759881" h="8953198" extrusionOk="0">
                  <a:moveTo>
                    <a:pt x="0" y="0"/>
                  </a:moveTo>
                  <a:lnTo>
                    <a:pt x="3759881" y="0"/>
                  </a:lnTo>
                  <a:lnTo>
                    <a:pt x="3759881" y="8953198"/>
                  </a:lnTo>
                  <a:lnTo>
                    <a:pt x="0" y="8953198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302" name="Google Shape;302;p15"/>
            <p:cNvSpPr txBox="1"/>
            <p:nvPr/>
          </p:nvSpPr>
          <p:spPr>
            <a:xfrm>
              <a:off x="0" y="-47625"/>
              <a:ext cx="3759881" cy="9000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3" name="Google Shape;303;p15"/>
          <p:cNvGrpSpPr/>
          <p:nvPr/>
        </p:nvGrpSpPr>
        <p:grpSpPr>
          <a:xfrm rot="-2981227">
            <a:off x="18604687" y="-16581945"/>
            <a:ext cx="14275800" cy="34175000"/>
            <a:chOff x="0" y="-47625"/>
            <a:chExt cx="3759881" cy="9000823"/>
          </a:xfrm>
        </p:grpSpPr>
        <p:sp>
          <p:nvSpPr>
            <p:cNvPr id="304" name="Google Shape;304;p15"/>
            <p:cNvSpPr/>
            <p:nvPr/>
          </p:nvSpPr>
          <p:spPr>
            <a:xfrm>
              <a:off x="0" y="0"/>
              <a:ext cx="3759881" cy="8953198"/>
            </a:xfrm>
            <a:custGeom>
              <a:avLst/>
              <a:gdLst/>
              <a:ahLst/>
              <a:cxnLst/>
              <a:rect l="l" t="t" r="r" b="b"/>
              <a:pathLst>
                <a:path w="3759881" h="8953198" extrusionOk="0">
                  <a:moveTo>
                    <a:pt x="0" y="0"/>
                  </a:moveTo>
                  <a:lnTo>
                    <a:pt x="3759881" y="0"/>
                  </a:lnTo>
                  <a:lnTo>
                    <a:pt x="3759881" y="8953198"/>
                  </a:lnTo>
                  <a:lnTo>
                    <a:pt x="0" y="8953198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305" name="Google Shape;305;p15"/>
            <p:cNvSpPr txBox="1"/>
            <p:nvPr/>
          </p:nvSpPr>
          <p:spPr>
            <a:xfrm>
              <a:off x="0" y="-47625"/>
              <a:ext cx="3759881" cy="9000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2" name="Google Shape;312;p15"/>
          <p:cNvGrpSpPr/>
          <p:nvPr/>
        </p:nvGrpSpPr>
        <p:grpSpPr>
          <a:xfrm>
            <a:off x="783861" y="2600690"/>
            <a:ext cx="1753131" cy="1933957"/>
            <a:chOff x="0" y="-47625"/>
            <a:chExt cx="461730" cy="509355"/>
          </a:xfrm>
        </p:grpSpPr>
        <p:sp>
          <p:nvSpPr>
            <p:cNvPr id="313" name="Google Shape;313;p15"/>
            <p:cNvSpPr/>
            <p:nvPr/>
          </p:nvSpPr>
          <p:spPr>
            <a:xfrm>
              <a:off x="0" y="0"/>
              <a:ext cx="461730" cy="461730"/>
            </a:xfrm>
            <a:custGeom>
              <a:avLst/>
              <a:gdLst/>
              <a:ahLst/>
              <a:cxnLst/>
              <a:rect l="l" t="t" r="r" b="b"/>
              <a:pathLst>
                <a:path w="461730" h="461730" extrusionOk="0">
                  <a:moveTo>
                    <a:pt x="0" y="0"/>
                  </a:moveTo>
                  <a:lnTo>
                    <a:pt x="461730" y="0"/>
                  </a:lnTo>
                  <a:lnTo>
                    <a:pt x="461730" y="461730"/>
                  </a:lnTo>
                  <a:lnTo>
                    <a:pt x="0" y="461730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314" name="Google Shape;314;p15"/>
            <p:cNvSpPr txBox="1"/>
            <p:nvPr/>
          </p:nvSpPr>
          <p:spPr>
            <a:xfrm>
              <a:off x="0" y="-47625"/>
              <a:ext cx="461730" cy="509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" name="Google Shape;315;p15"/>
          <p:cNvGrpSpPr/>
          <p:nvPr/>
        </p:nvGrpSpPr>
        <p:grpSpPr>
          <a:xfrm>
            <a:off x="787475" y="4903302"/>
            <a:ext cx="1753131" cy="1933957"/>
            <a:chOff x="0" y="-47625"/>
            <a:chExt cx="461730" cy="509355"/>
          </a:xfrm>
        </p:grpSpPr>
        <p:sp>
          <p:nvSpPr>
            <p:cNvPr id="316" name="Google Shape;316;p15"/>
            <p:cNvSpPr/>
            <p:nvPr/>
          </p:nvSpPr>
          <p:spPr>
            <a:xfrm>
              <a:off x="0" y="0"/>
              <a:ext cx="461730" cy="461730"/>
            </a:xfrm>
            <a:custGeom>
              <a:avLst/>
              <a:gdLst/>
              <a:ahLst/>
              <a:cxnLst/>
              <a:rect l="l" t="t" r="r" b="b"/>
              <a:pathLst>
                <a:path w="461730" h="461730" extrusionOk="0">
                  <a:moveTo>
                    <a:pt x="0" y="0"/>
                  </a:moveTo>
                  <a:lnTo>
                    <a:pt x="461730" y="0"/>
                  </a:lnTo>
                  <a:lnTo>
                    <a:pt x="461730" y="461730"/>
                  </a:lnTo>
                  <a:lnTo>
                    <a:pt x="0" y="461730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317" name="Google Shape;317;p15"/>
            <p:cNvSpPr txBox="1"/>
            <p:nvPr/>
          </p:nvSpPr>
          <p:spPr>
            <a:xfrm>
              <a:off x="0" y="-47625"/>
              <a:ext cx="461730" cy="509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8" name="Google Shape;318;p15"/>
          <p:cNvGrpSpPr/>
          <p:nvPr/>
        </p:nvGrpSpPr>
        <p:grpSpPr>
          <a:xfrm rot="2700000">
            <a:off x="12787082" y="-1788295"/>
            <a:ext cx="2741636" cy="2922462"/>
            <a:chOff x="0" y="-47625"/>
            <a:chExt cx="722077" cy="769702"/>
          </a:xfrm>
        </p:grpSpPr>
        <p:sp>
          <p:nvSpPr>
            <p:cNvPr id="319" name="Google Shape;319;p15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320" name="Google Shape;320;p15"/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1" name="Google Shape;321;p15"/>
          <p:cNvGrpSpPr/>
          <p:nvPr/>
        </p:nvGrpSpPr>
        <p:grpSpPr>
          <a:xfrm rot="2700000">
            <a:off x="15721744" y="9446142"/>
            <a:ext cx="3984425" cy="4165251"/>
            <a:chOff x="0" y="-47625"/>
            <a:chExt cx="722077" cy="769702"/>
          </a:xfrm>
          <a:solidFill>
            <a:schemeClr val="bg1"/>
          </a:solidFill>
        </p:grpSpPr>
        <p:sp>
          <p:nvSpPr>
            <p:cNvPr id="322" name="Google Shape;322;p15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323" name="Google Shape;323;p15"/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" name="Google Shape;324;p15"/>
          <p:cNvGrpSpPr/>
          <p:nvPr/>
        </p:nvGrpSpPr>
        <p:grpSpPr>
          <a:xfrm rot="2700000">
            <a:off x="10848453" y="-2435092"/>
            <a:ext cx="2741636" cy="2922462"/>
            <a:chOff x="0" y="-47625"/>
            <a:chExt cx="722077" cy="769702"/>
          </a:xfrm>
        </p:grpSpPr>
        <p:sp>
          <p:nvSpPr>
            <p:cNvPr id="325" name="Google Shape;325;p15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326" name="Google Shape;326;p15"/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7" name="Google Shape;327;p15"/>
          <p:cNvSpPr txBox="1"/>
          <p:nvPr/>
        </p:nvSpPr>
        <p:spPr>
          <a:xfrm>
            <a:off x="783861" y="1206154"/>
            <a:ext cx="893681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PRACTICAL APPLICATIONS</a:t>
            </a:r>
            <a:endParaRPr sz="1100" dirty="0"/>
          </a:p>
        </p:txBody>
      </p:sp>
      <p:sp>
        <p:nvSpPr>
          <p:cNvPr id="328" name="Google Shape;328;p15"/>
          <p:cNvSpPr txBox="1"/>
          <p:nvPr/>
        </p:nvSpPr>
        <p:spPr>
          <a:xfrm>
            <a:off x="3096341" y="5084128"/>
            <a:ext cx="458412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FLAGGING HIGH-RISK APPLICANTS</a:t>
            </a:r>
            <a:endParaRPr lang="en-US" sz="900" dirty="0"/>
          </a:p>
        </p:txBody>
      </p:sp>
      <p:sp>
        <p:nvSpPr>
          <p:cNvPr id="329" name="Google Shape;329;p15"/>
          <p:cNvSpPr txBox="1"/>
          <p:nvPr/>
        </p:nvSpPr>
        <p:spPr>
          <a:xfrm>
            <a:off x="3096341" y="2869236"/>
            <a:ext cx="458412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LOAN DEFAULT RISK PREDICTION</a:t>
            </a:r>
            <a:endParaRPr lang="en-US" sz="900" dirty="0"/>
          </a:p>
        </p:txBody>
      </p:sp>
      <p:sp>
        <p:nvSpPr>
          <p:cNvPr id="330" name="Google Shape;330;p15"/>
          <p:cNvSpPr txBox="1"/>
          <p:nvPr/>
        </p:nvSpPr>
        <p:spPr>
          <a:xfrm>
            <a:off x="3096340" y="3490431"/>
            <a:ext cx="666312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Deploy the selected model (Decision Tree after SMOTE) to automate the identification of high-risk applicants for loan default.</a:t>
            </a:r>
            <a:endParaRPr lang="en-US" sz="1200" dirty="0"/>
          </a:p>
        </p:txBody>
      </p:sp>
      <p:sp>
        <p:nvSpPr>
          <p:cNvPr id="331" name="Google Shape;331;p15"/>
          <p:cNvSpPr txBox="1"/>
          <p:nvPr/>
        </p:nvSpPr>
        <p:spPr>
          <a:xfrm>
            <a:off x="3115569" y="5662293"/>
            <a:ext cx="5978474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the model predictions to flag applicants with high default risk for further manual review, ensuring early interventions.</a:t>
            </a:r>
            <a:endParaRPr dirty="0"/>
          </a:p>
        </p:txBody>
      </p:sp>
      <p:pic>
        <p:nvPicPr>
          <p:cNvPr id="332" name="Google Shape;33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168" y="3068898"/>
            <a:ext cx="1077686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9645" y="5376856"/>
            <a:ext cx="1228800" cy="116766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28;p15">
            <a:extLst>
              <a:ext uri="{FF2B5EF4-FFF2-40B4-BE49-F238E27FC236}">
                <a16:creationId xmlns:a16="http://schemas.microsoft.com/office/drawing/2014/main" id="{C9FE7D66-6FB8-06E1-C5D4-30E007507C86}"/>
              </a:ext>
            </a:extLst>
          </p:cNvPr>
          <p:cNvSpPr txBox="1"/>
          <p:nvPr/>
        </p:nvSpPr>
        <p:spPr>
          <a:xfrm>
            <a:off x="3111090" y="7498162"/>
            <a:ext cx="458412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DYNAMIC POLICY ADJUSTMENTS</a:t>
            </a:r>
            <a:endParaRPr lang="en-US" sz="900" dirty="0"/>
          </a:p>
        </p:txBody>
      </p:sp>
      <p:sp>
        <p:nvSpPr>
          <p:cNvPr id="11" name="Google Shape;331;p15">
            <a:extLst>
              <a:ext uri="{FF2B5EF4-FFF2-40B4-BE49-F238E27FC236}">
                <a16:creationId xmlns:a16="http://schemas.microsoft.com/office/drawing/2014/main" id="{FCB6203A-9595-21F5-6531-C04C118D7BD5}"/>
              </a:ext>
            </a:extLst>
          </p:cNvPr>
          <p:cNvSpPr txBox="1"/>
          <p:nvPr/>
        </p:nvSpPr>
        <p:spPr>
          <a:xfrm>
            <a:off x="3111089" y="8032812"/>
            <a:ext cx="9602587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cluster profiles to dynamically adjust lending policies based on risk profiles: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Offer lower interest rates or flexible repayment terms to low-risk clusters.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Require collateral or cosigners for high-risk clusters.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12" name="Picture 1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C01FBEB-9FD5-75FC-EC5D-CAEBE644A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792" y="123570"/>
            <a:ext cx="2189108" cy="75250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6800C0-D26D-0D1B-6E7B-B923B1FA08A4}"/>
              </a:ext>
            </a:extLst>
          </p:cNvPr>
          <p:cNvGrpSpPr/>
          <p:nvPr/>
        </p:nvGrpSpPr>
        <p:grpSpPr>
          <a:xfrm>
            <a:off x="8984948" y="9468832"/>
            <a:ext cx="1813895" cy="517065"/>
            <a:chOff x="8058151" y="9606961"/>
            <a:chExt cx="1813895" cy="517065"/>
          </a:xfrm>
        </p:grpSpPr>
        <p:pic>
          <p:nvPicPr>
            <p:cNvPr id="14" name="Picture 13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2FD43708-97C8-8553-2D1F-21819506E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7305" t="12054" r="3382" b="18219"/>
            <a:stretch/>
          </p:blipFill>
          <p:spPr>
            <a:xfrm>
              <a:off x="8415954" y="9652616"/>
              <a:ext cx="1456092" cy="425757"/>
            </a:xfrm>
            <a:prstGeom prst="rect">
              <a:avLst/>
            </a:prstGeom>
          </p:spPr>
        </p:pic>
        <p:sp>
          <p:nvSpPr>
            <p:cNvPr id="15" name="Google Shape;236;p12">
              <a:extLst>
                <a:ext uri="{FF2B5EF4-FFF2-40B4-BE49-F238E27FC236}">
                  <a16:creationId xmlns:a16="http://schemas.microsoft.com/office/drawing/2014/main" id="{F30F764A-7C7D-5A97-7203-3AE0C0FA4DF8}"/>
                </a:ext>
              </a:extLst>
            </p:cNvPr>
            <p:cNvSpPr txBox="1"/>
            <p:nvPr/>
          </p:nvSpPr>
          <p:spPr>
            <a:xfrm>
              <a:off x="8058151" y="9606961"/>
              <a:ext cx="400008" cy="517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bg1"/>
                  </a:solidFill>
                  <a:latin typeface="Anton"/>
                  <a:sym typeface="Anton"/>
                </a:rPr>
                <a:t>15</a:t>
              </a:r>
            </a:p>
          </p:txBody>
        </p:sp>
      </p:grpSp>
      <p:grpSp>
        <p:nvGrpSpPr>
          <p:cNvPr id="16" name="Google Shape;414;p18">
            <a:extLst>
              <a:ext uri="{FF2B5EF4-FFF2-40B4-BE49-F238E27FC236}">
                <a16:creationId xmlns:a16="http://schemas.microsoft.com/office/drawing/2014/main" id="{4B3CFFF3-9710-3C5F-6A63-6E25AC028A18}"/>
              </a:ext>
            </a:extLst>
          </p:cNvPr>
          <p:cNvGrpSpPr/>
          <p:nvPr/>
        </p:nvGrpSpPr>
        <p:grpSpPr>
          <a:xfrm>
            <a:off x="787475" y="7264581"/>
            <a:ext cx="1753131" cy="1933957"/>
            <a:chOff x="0" y="-47625"/>
            <a:chExt cx="461730" cy="509355"/>
          </a:xfrm>
        </p:grpSpPr>
        <p:sp>
          <p:nvSpPr>
            <p:cNvPr id="17" name="Google Shape;415;p18">
              <a:extLst>
                <a:ext uri="{FF2B5EF4-FFF2-40B4-BE49-F238E27FC236}">
                  <a16:creationId xmlns:a16="http://schemas.microsoft.com/office/drawing/2014/main" id="{08A56256-9680-E3AF-3A8A-33332BF6197A}"/>
                </a:ext>
              </a:extLst>
            </p:cNvPr>
            <p:cNvSpPr/>
            <p:nvPr/>
          </p:nvSpPr>
          <p:spPr>
            <a:xfrm>
              <a:off x="0" y="0"/>
              <a:ext cx="461730" cy="461730"/>
            </a:xfrm>
            <a:custGeom>
              <a:avLst/>
              <a:gdLst/>
              <a:ahLst/>
              <a:cxnLst/>
              <a:rect l="l" t="t" r="r" b="b"/>
              <a:pathLst>
                <a:path w="461730" h="461730" extrusionOk="0">
                  <a:moveTo>
                    <a:pt x="0" y="0"/>
                  </a:moveTo>
                  <a:lnTo>
                    <a:pt x="461730" y="0"/>
                  </a:lnTo>
                  <a:lnTo>
                    <a:pt x="461730" y="461730"/>
                  </a:lnTo>
                  <a:lnTo>
                    <a:pt x="0" y="461730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18" name="Google Shape;416;p18">
              <a:extLst>
                <a:ext uri="{FF2B5EF4-FFF2-40B4-BE49-F238E27FC236}">
                  <a16:creationId xmlns:a16="http://schemas.microsoft.com/office/drawing/2014/main" id="{C2CA23A2-918E-34F4-EFEC-285B0F709318}"/>
                </a:ext>
              </a:extLst>
            </p:cNvPr>
            <p:cNvSpPr txBox="1"/>
            <p:nvPr/>
          </p:nvSpPr>
          <p:spPr>
            <a:xfrm>
              <a:off x="0" y="-47625"/>
              <a:ext cx="461730" cy="509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" name="Google Shape;454;p18">
            <a:extLst>
              <a:ext uri="{FF2B5EF4-FFF2-40B4-BE49-F238E27FC236}">
                <a16:creationId xmlns:a16="http://schemas.microsoft.com/office/drawing/2014/main" id="{FE626BA2-64E2-53BE-D361-77F3FEA856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4463" y="7658900"/>
            <a:ext cx="1239175" cy="1342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707">
          <a:extLst>
            <a:ext uri="{FF2B5EF4-FFF2-40B4-BE49-F238E27FC236}">
              <a16:creationId xmlns:a16="http://schemas.microsoft.com/office/drawing/2014/main" id="{45BFC9EA-682F-7A6F-272D-67E9E9F75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28">
            <a:extLst>
              <a:ext uri="{FF2B5EF4-FFF2-40B4-BE49-F238E27FC236}">
                <a16:creationId xmlns:a16="http://schemas.microsoft.com/office/drawing/2014/main" id="{C0F7B5CB-968D-242B-2D2C-5E04972D931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7725" y="-9"/>
            <a:ext cx="7470274" cy="10293766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28">
            <a:extLst>
              <a:ext uri="{FF2B5EF4-FFF2-40B4-BE49-F238E27FC236}">
                <a16:creationId xmlns:a16="http://schemas.microsoft.com/office/drawing/2014/main" id="{1AF707AB-A728-D2D5-4F7E-14EA303E4A29}"/>
              </a:ext>
            </a:extLst>
          </p:cNvPr>
          <p:cNvSpPr txBox="1"/>
          <p:nvPr/>
        </p:nvSpPr>
        <p:spPr>
          <a:xfrm>
            <a:off x="1952407" y="4081671"/>
            <a:ext cx="8555276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dirty="0">
                <a:solidFill>
                  <a:srgbClr val="FFFFFF"/>
                </a:solidFill>
                <a:latin typeface="Anton"/>
                <a:sym typeface="Anton"/>
              </a:rPr>
              <a:t>THANK YOU!</a:t>
            </a:r>
            <a:endParaRPr sz="11500" dirty="0"/>
          </a:p>
        </p:txBody>
      </p:sp>
      <p:grpSp>
        <p:nvGrpSpPr>
          <p:cNvPr id="726" name="Google Shape;726;p28">
            <a:extLst>
              <a:ext uri="{FF2B5EF4-FFF2-40B4-BE49-F238E27FC236}">
                <a16:creationId xmlns:a16="http://schemas.microsoft.com/office/drawing/2014/main" id="{3F8AC20D-ABEB-3115-ED01-21CFC4AA0FBB}"/>
              </a:ext>
            </a:extLst>
          </p:cNvPr>
          <p:cNvGrpSpPr/>
          <p:nvPr/>
        </p:nvGrpSpPr>
        <p:grpSpPr>
          <a:xfrm rot="2700000">
            <a:off x="6999157" y="-1685391"/>
            <a:ext cx="2596748" cy="2777574"/>
            <a:chOff x="0" y="-47625"/>
            <a:chExt cx="683917" cy="731542"/>
          </a:xfrm>
        </p:grpSpPr>
        <p:sp>
          <p:nvSpPr>
            <p:cNvPr id="727" name="Google Shape;727;p28">
              <a:extLst>
                <a:ext uri="{FF2B5EF4-FFF2-40B4-BE49-F238E27FC236}">
                  <a16:creationId xmlns:a16="http://schemas.microsoft.com/office/drawing/2014/main" id="{852FEF28-4924-3995-93E0-D88AD71550A8}"/>
                </a:ext>
              </a:extLst>
            </p:cNvPr>
            <p:cNvSpPr/>
            <p:nvPr/>
          </p:nvSpPr>
          <p:spPr>
            <a:xfrm>
              <a:off x="0" y="0"/>
              <a:ext cx="683917" cy="683917"/>
            </a:xfrm>
            <a:custGeom>
              <a:avLst/>
              <a:gdLst/>
              <a:ahLst/>
              <a:cxnLst/>
              <a:rect l="l" t="t" r="r" b="b"/>
              <a:pathLst>
                <a:path w="683917" h="683917" extrusionOk="0">
                  <a:moveTo>
                    <a:pt x="0" y="0"/>
                  </a:moveTo>
                  <a:lnTo>
                    <a:pt x="683917" y="0"/>
                  </a:lnTo>
                  <a:lnTo>
                    <a:pt x="683917" y="683917"/>
                  </a:lnTo>
                  <a:lnTo>
                    <a:pt x="0" y="68391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728" name="Google Shape;728;p28">
              <a:extLst>
                <a:ext uri="{FF2B5EF4-FFF2-40B4-BE49-F238E27FC236}">
                  <a16:creationId xmlns:a16="http://schemas.microsoft.com/office/drawing/2014/main" id="{60F13645-0D94-AF3C-2360-BCCB63FBAA48}"/>
                </a:ext>
              </a:extLst>
            </p:cNvPr>
            <p:cNvSpPr txBox="1"/>
            <p:nvPr/>
          </p:nvSpPr>
          <p:spPr>
            <a:xfrm>
              <a:off x="0" y="-47625"/>
              <a:ext cx="683917" cy="7315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9" name="Google Shape;729;p28">
            <a:extLst>
              <a:ext uri="{FF2B5EF4-FFF2-40B4-BE49-F238E27FC236}">
                <a16:creationId xmlns:a16="http://schemas.microsoft.com/office/drawing/2014/main" id="{25B73210-F922-C3C3-6D20-151738EFFEC1}"/>
              </a:ext>
            </a:extLst>
          </p:cNvPr>
          <p:cNvGrpSpPr/>
          <p:nvPr/>
        </p:nvGrpSpPr>
        <p:grpSpPr>
          <a:xfrm rot="2700000">
            <a:off x="17561275" y="4154087"/>
            <a:ext cx="2596748" cy="2777574"/>
            <a:chOff x="0" y="-47625"/>
            <a:chExt cx="683917" cy="731542"/>
          </a:xfrm>
        </p:grpSpPr>
        <p:sp>
          <p:nvSpPr>
            <p:cNvPr id="730" name="Google Shape;730;p28">
              <a:extLst>
                <a:ext uri="{FF2B5EF4-FFF2-40B4-BE49-F238E27FC236}">
                  <a16:creationId xmlns:a16="http://schemas.microsoft.com/office/drawing/2014/main" id="{D4AEB792-D59A-9340-E927-04568BB1D71D}"/>
                </a:ext>
              </a:extLst>
            </p:cNvPr>
            <p:cNvSpPr/>
            <p:nvPr/>
          </p:nvSpPr>
          <p:spPr>
            <a:xfrm>
              <a:off x="0" y="0"/>
              <a:ext cx="683917" cy="683917"/>
            </a:xfrm>
            <a:custGeom>
              <a:avLst/>
              <a:gdLst/>
              <a:ahLst/>
              <a:cxnLst/>
              <a:rect l="l" t="t" r="r" b="b"/>
              <a:pathLst>
                <a:path w="683917" h="683917" extrusionOk="0">
                  <a:moveTo>
                    <a:pt x="0" y="0"/>
                  </a:moveTo>
                  <a:lnTo>
                    <a:pt x="683917" y="0"/>
                  </a:lnTo>
                  <a:lnTo>
                    <a:pt x="683917" y="683917"/>
                  </a:lnTo>
                  <a:lnTo>
                    <a:pt x="0" y="68391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731" name="Google Shape;731;p28">
              <a:extLst>
                <a:ext uri="{FF2B5EF4-FFF2-40B4-BE49-F238E27FC236}">
                  <a16:creationId xmlns:a16="http://schemas.microsoft.com/office/drawing/2014/main" id="{AB6F1871-F389-9BA9-3410-4D3DD401EBF6}"/>
                </a:ext>
              </a:extLst>
            </p:cNvPr>
            <p:cNvSpPr txBox="1"/>
            <p:nvPr/>
          </p:nvSpPr>
          <p:spPr>
            <a:xfrm>
              <a:off x="0" y="-47625"/>
              <a:ext cx="683917" cy="7315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2" name="Google Shape;732;p28">
            <a:extLst>
              <a:ext uri="{FF2B5EF4-FFF2-40B4-BE49-F238E27FC236}">
                <a16:creationId xmlns:a16="http://schemas.microsoft.com/office/drawing/2014/main" id="{59783A6B-BF13-AEDE-6365-0471D8173615}"/>
              </a:ext>
            </a:extLst>
          </p:cNvPr>
          <p:cNvGrpSpPr/>
          <p:nvPr/>
        </p:nvGrpSpPr>
        <p:grpSpPr>
          <a:xfrm rot="2700000">
            <a:off x="17891043" y="5307684"/>
            <a:ext cx="2741636" cy="2922462"/>
            <a:chOff x="0" y="-47625"/>
            <a:chExt cx="722077" cy="769702"/>
          </a:xfrm>
        </p:grpSpPr>
        <p:sp>
          <p:nvSpPr>
            <p:cNvPr id="733" name="Google Shape;733;p28">
              <a:extLst>
                <a:ext uri="{FF2B5EF4-FFF2-40B4-BE49-F238E27FC236}">
                  <a16:creationId xmlns:a16="http://schemas.microsoft.com/office/drawing/2014/main" id="{09D13BF8-6CC2-1F30-0FEF-B83024B7551E}"/>
                </a:ext>
              </a:extLst>
            </p:cNvPr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734" name="Google Shape;734;p28">
              <a:extLst>
                <a:ext uri="{FF2B5EF4-FFF2-40B4-BE49-F238E27FC236}">
                  <a16:creationId xmlns:a16="http://schemas.microsoft.com/office/drawing/2014/main" id="{1072310A-18D9-F833-EB06-A57243C28197}"/>
                </a:ext>
              </a:extLst>
            </p:cNvPr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21966BF5-18C6-552D-B9F2-EE2BA16F2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92" y="123570"/>
            <a:ext cx="2189108" cy="75250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097CC24-B990-1093-DF37-3C2AFCB841E1}"/>
              </a:ext>
            </a:extLst>
          </p:cNvPr>
          <p:cNvGrpSpPr/>
          <p:nvPr/>
        </p:nvGrpSpPr>
        <p:grpSpPr>
          <a:xfrm>
            <a:off x="8984948" y="9468832"/>
            <a:ext cx="1813895" cy="517065"/>
            <a:chOff x="8058151" y="9606961"/>
            <a:chExt cx="1813895" cy="517065"/>
          </a:xfrm>
        </p:grpSpPr>
        <p:pic>
          <p:nvPicPr>
            <p:cNvPr id="4" name="Picture 3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9FF8B8DE-089B-6E05-6B84-63BABD1C9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305" t="12054" r="3382" b="18219"/>
            <a:stretch/>
          </p:blipFill>
          <p:spPr>
            <a:xfrm>
              <a:off x="8415954" y="9652616"/>
              <a:ext cx="1456092" cy="425757"/>
            </a:xfrm>
            <a:prstGeom prst="rect">
              <a:avLst/>
            </a:prstGeom>
          </p:spPr>
        </p:pic>
        <p:sp>
          <p:nvSpPr>
            <p:cNvPr id="5" name="Google Shape;236;p12">
              <a:extLst>
                <a:ext uri="{FF2B5EF4-FFF2-40B4-BE49-F238E27FC236}">
                  <a16:creationId xmlns:a16="http://schemas.microsoft.com/office/drawing/2014/main" id="{C0BC614A-E143-BB29-2FE5-A6EAAE39E5AB}"/>
                </a:ext>
              </a:extLst>
            </p:cNvPr>
            <p:cNvSpPr txBox="1"/>
            <p:nvPr/>
          </p:nvSpPr>
          <p:spPr>
            <a:xfrm>
              <a:off x="8058151" y="9606961"/>
              <a:ext cx="400008" cy="517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bg1"/>
                  </a:solidFill>
                  <a:latin typeface="Anton"/>
                  <a:sym typeface="Anton"/>
                </a:rPr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542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12"/>
          <p:cNvGrpSpPr/>
          <p:nvPr/>
        </p:nvGrpSpPr>
        <p:grpSpPr>
          <a:xfrm rot="-2981227">
            <a:off x="20338912" y="-10915857"/>
            <a:ext cx="10685669" cy="34175000"/>
            <a:chOff x="0" y="-47625"/>
            <a:chExt cx="2814333" cy="9000823"/>
          </a:xfrm>
        </p:grpSpPr>
        <p:sp>
          <p:nvSpPr>
            <p:cNvPr id="207" name="Google Shape;207;p12"/>
            <p:cNvSpPr/>
            <p:nvPr/>
          </p:nvSpPr>
          <p:spPr>
            <a:xfrm>
              <a:off x="0" y="0"/>
              <a:ext cx="2814332" cy="8953198"/>
            </a:xfrm>
            <a:custGeom>
              <a:avLst/>
              <a:gdLst/>
              <a:ahLst/>
              <a:cxnLst/>
              <a:rect l="l" t="t" r="r" b="b"/>
              <a:pathLst>
                <a:path w="2814332" h="8953198" extrusionOk="0">
                  <a:moveTo>
                    <a:pt x="0" y="0"/>
                  </a:moveTo>
                  <a:lnTo>
                    <a:pt x="2814332" y="0"/>
                  </a:lnTo>
                  <a:lnTo>
                    <a:pt x="2814332" y="8953198"/>
                  </a:lnTo>
                  <a:lnTo>
                    <a:pt x="0" y="8953198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208" name="Google Shape;208;p12"/>
            <p:cNvSpPr txBox="1"/>
            <p:nvPr/>
          </p:nvSpPr>
          <p:spPr>
            <a:xfrm>
              <a:off x="0" y="-47625"/>
              <a:ext cx="2814333" cy="9000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12"/>
          <p:cNvGrpSpPr/>
          <p:nvPr/>
        </p:nvGrpSpPr>
        <p:grpSpPr>
          <a:xfrm rot="-2981227">
            <a:off x="-616890" y="2232335"/>
            <a:ext cx="10685669" cy="34175000"/>
            <a:chOff x="0" y="-47625"/>
            <a:chExt cx="2814333" cy="9000823"/>
          </a:xfrm>
        </p:grpSpPr>
        <p:sp>
          <p:nvSpPr>
            <p:cNvPr id="210" name="Google Shape;210;p12"/>
            <p:cNvSpPr/>
            <p:nvPr/>
          </p:nvSpPr>
          <p:spPr>
            <a:xfrm>
              <a:off x="0" y="0"/>
              <a:ext cx="2814332" cy="8953198"/>
            </a:xfrm>
            <a:custGeom>
              <a:avLst/>
              <a:gdLst/>
              <a:ahLst/>
              <a:cxnLst/>
              <a:rect l="l" t="t" r="r" b="b"/>
              <a:pathLst>
                <a:path w="2814332" h="8953198" extrusionOk="0">
                  <a:moveTo>
                    <a:pt x="0" y="0"/>
                  </a:moveTo>
                  <a:lnTo>
                    <a:pt x="2814332" y="0"/>
                  </a:lnTo>
                  <a:lnTo>
                    <a:pt x="2814332" y="8953198"/>
                  </a:lnTo>
                  <a:lnTo>
                    <a:pt x="0" y="8953198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211" name="Google Shape;211;p12"/>
            <p:cNvSpPr txBox="1"/>
            <p:nvPr/>
          </p:nvSpPr>
          <p:spPr>
            <a:xfrm>
              <a:off x="0" y="-47625"/>
              <a:ext cx="2814333" cy="9000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12"/>
          <p:cNvGrpSpPr/>
          <p:nvPr/>
        </p:nvGrpSpPr>
        <p:grpSpPr>
          <a:xfrm rot="2700000">
            <a:off x="9592811" y="-1577860"/>
            <a:ext cx="2847030" cy="3027856"/>
            <a:chOff x="0" y="-47625"/>
            <a:chExt cx="749835" cy="797460"/>
          </a:xfrm>
        </p:grpSpPr>
        <p:sp>
          <p:nvSpPr>
            <p:cNvPr id="213" name="Google Shape;213;p12"/>
            <p:cNvSpPr/>
            <p:nvPr/>
          </p:nvSpPr>
          <p:spPr>
            <a:xfrm>
              <a:off x="0" y="0"/>
              <a:ext cx="749835" cy="749835"/>
            </a:xfrm>
            <a:custGeom>
              <a:avLst/>
              <a:gdLst/>
              <a:ahLst/>
              <a:cxnLst/>
              <a:rect l="l" t="t" r="r" b="b"/>
              <a:pathLst>
                <a:path w="749835" h="749835" extrusionOk="0">
                  <a:moveTo>
                    <a:pt x="0" y="0"/>
                  </a:moveTo>
                  <a:lnTo>
                    <a:pt x="749835" y="0"/>
                  </a:lnTo>
                  <a:lnTo>
                    <a:pt x="749835" y="749835"/>
                  </a:lnTo>
                  <a:lnTo>
                    <a:pt x="0" y="749835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214" name="Google Shape;214;p12"/>
            <p:cNvSpPr txBox="1"/>
            <p:nvPr/>
          </p:nvSpPr>
          <p:spPr>
            <a:xfrm>
              <a:off x="0" y="-47625"/>
              <a:ext cx="749835" cy="7974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12"/>
          <p:cNvGrpSpPr/>
          <p:nvPr/>
        </p:nvGrpSpPr>
        <p:grpSpPr>
          <a:xfrm rot="2700000">
            <a:off x="14142293" y="8771971"/>
            <a:ext cx="2847030" cy="3027856"/>
            <a:chOff x="0" y="-47625"/>
            <a:chExt cx="749835" cy="797460"/>
          </a:xfrm>
        </p:grpSpPr>
        <p:sp>
          <p:nvSpPr>
            <p:cNvPr id="216" name="Google Shape;216;p12"/>
            <p:cNvSpPr/>
            <p:nvPr/>
          </p:nvSpPr>
          <p:spPr>
            <a:xfrm>
              <a:off x="0" y="0"/>
              <a:ext cx="749835" cy="749835"/>
            </a:xfrm>
            <a:custGeom>
              <a:avLst/>
              <a:gdLst/>
              <a:ahLst/>
              <a:cxnLst/>
              <a:rect l="l" t="t" r="r" b="b"/>
              <a:pathLst>
                <a:path w="749835" h="749835" extrusionOk="0">
                  <a:moveTo>
                    <a:pt x="0" y="0"/>
                  </a:moveTo>
                  <a:lnTo>
                    <a:pt x="749835" y="0"/>
                  </a:lnTo>
                  <a:lnTo>
                    <a:pt x="749835" y="749835"/>
                  </a:lnTo>
                  <a:lnTo>
                    <a:pt x="0" y="749835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217" name="Google Shape;217;p12"/>
            <p:cNvSpPr txBox="1"/>
            <p:nvPr/>
          </p:nvSpPr>
          <p:spPr>
            <a:xfrm>
              <a:off x="0" y="-47625"/>
              <a:ext cx="749835" cy="7974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884BBDD-3DF1-F816-4116-7ABF3D79E8C8}"/>
              </a:ext>
            </a:extLst>
          </p:cNvPr>
          <p:cNvGrpSpPr/>
          <p:nvPr/>
        </p:nvGrpSpPr>
        <p:grpSpPr>
          <a:xfrm>
            <a:off x="950760" y="3746392"/>
            <a:ext cx="1753131" cy="1933957"/>
            <a:chOff x="787475" y="3746392"/>
            <a:chExt cx="1753131" cy="1933957"/>
          </a:xfrm>
        </p:grpSpPr>
        <p:grpSp>
          <p:nvGrpSpPr>
            <p:cNvPr id="218" name="Google Shape;218;p12"/>
            <p:cNvGrpSpPr/>
            <p:nvPr/>
          </p:nvGrpSpPr>
          <p:grpSpPr>
            <a:xfrm>
              <a:off x="787475" y="3746392"/>
              <a:ext cx="1753131" cy="1933957"/>
              <a:chOff x="0" y="-47625"/>
              <a:chExt cx="461730" cy="509355"/>
            </a:xfrm>
          </p:grpSpPr>
          <p:sp>
            <p:nvSpPr>
              <p:cNvPr id="219" name="Google Shape;219;p12"/>
              <p:cNvSpPr/>
              <p:nvPr/>
            </p:nvSpPr>
            <p:spPr>
              <a:xfrm>
                <a:off x="0" y="0"/>
                <a:ext cx="461730" cy="461730"/>
              </a:xfrm>
              <a:custGeom>
                <a:avLst/>
                <a:gdLst/>
                <a:ahLst/>
                <a:cxnLst/>
                <a:rect l="l" t="t" r="r" b="b"/>
                <a:pathLst>
                  <a:path w="461730" h="461730" extrusionOk="0">
                    <a:moveTo>
                      <a:pt x="0" y="0"/>
                    </a:moveTo>
                    <a:lnTo>
                      <a:pt x="461730" y="0"/>
                    </a:lnTo>
                    <a:lnTo>
                      <a:pt x="461730" y="461730"/>
                    </a:lnTo>
                    <a:lnTo>
                      <a:pt x="0" y="461730"/>
                    </a:lnTo>
                    <a:close/>
                  </a:path>
                </a:pathLst>
              </a:custGeom>
              <a:solidFill>
                <a:srgbClr val="0F1A38"/>
              </a:solidFill>
              <a:ln>
                <a:noFill/>
              </a:ln>
            </p:spPr>
            <p:txBody>
              <a:bodyPr/>
              <a:lstStyle/>
              <a:p>
                <a:endParaRPr lang="en-ZA" dirty="0"/>
              </a:p>
            </p:txBody>
          </p:sp>
          <p:sp>
            <p:nvSpPr>
              <p:cNvPr id="220" name="Google Shape;220;p12"/>
              <p:cNvSpPr txBox="1"/>
              <p:nvPr/>
            </p:nvSpPr>
            <p:spPr>
              <a:xfrm>
                <a:off x="0" y="-47625"/>
                <a:ext cx="461730" cy="5093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9" name="Google Shape;229;p12"/>
            <p:cNvSpPr txBox="1"/>
            <p:nvPr/>
          </p:nvSpPr>
          <p:spPr>
            <a:xfrm>
              <a:off x="989234" y="4307840"/>
              <a:ext cx="1349612" cy="991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9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516" b="0" i="0" u="none" strike="noStrike" cap="none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01</a:t>
              </a:r>
              <a:endParaRPr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BC47BD-4422-523C-BB79-9054524D26D2}"/>
              </a:ext>
            </a:extLst>
          </p:cNvPr>
          <p:cNvGrpSpPr/>
          <p:nvPr/>
        </p:nvGrpSpPr>
        <p:grpSpPr>
          <a:xfrm>
            <a:off x="6272715" y="3746392"/>
            <a:ext cx="1753131" cy="1933957"/>
            <a:chOff x="5633166" y="3746392"/>
            <a:chExt cx="1753131" cy="1933957"/>
          </a:xfrm>
        </p:grpSpPr>
        <p:grpSp>
          <p:nvGrpSpPr>
            <p:cNvPr id="221" name="Google Shape;221;p12"/>
            <p:cNvGrpSpPr/>
            <p:nvPr/>
          </p:nvGrpSpPr>
          <p:grpSpPr>
            <a:xfrm>
              <a:off x="5633166" y="3746392"/>
              <a:ext cx="1753131" cy="1933957"/>
              <a:chOff x="0" y="-47625"/>
              <a:chExt cx="461730" cy="509355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0" y="0"/>
                <a:ext cx="461730" cy="461730"/>
              </a:xfrm>
              <a:custGeom>
                <a:avLst/>
                <a:gdLst/>
                <a:ahLst/>
                <a:cxnLst/>
                <a:rect l="l" t="t" r="r" b="b"/>
                <a:pathLst>
                  <a:path w="461730" h="461730" extrusionOk="0">
                    <a:moveTo>
                      <a:pt x="0" y="0"/>
                    </a:moveTo>
                    <a:lnTo>
                      <a:pt x="461730" y="0"/>
                    </a:lnTo>
                    <a:lnTo>
                      <a:pt x="461730" y="461730"/>
                    </a:lnTo>
                    <a:lnTo>
                      <a:pt x="0" y="461730"/>
                    </a:lnTo>
                    <a:close/>
                  </a:path>
                </a:pathLst>
              </a:custGeom>
              <a:solidFill>
                <a:srgbClr val="0F1A38"/>
              </a:solidFill>
              <a:ln>
                <a:noFill/>
              </a:ln>
            </p:spPr>
            <p:txBody>
              <a:bodyPr/>
              <a:lstStyle/>
              <a:p>
                <a:endParaRPr lang="en-ZA" dirty="0"/>
              </a:p>
            </p:txBody>
          </p:sp>
          <p:sp>
            <p:nvSpPr>
              <p:cNvPr id="223" name="Google Shape;223;p12"/>
              <p:cNvSpPr txBox="1"/>
              <p:nvPr/>
            </p:nvSpPr>
            <p:spPr>
              <a:xfrm>
                <a:off x="0" y="-47625"/>
                <a:ext cx="461730" cy="5093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0" name="Google Shape;230;p12"/>
            <p:cNvSpPr txBox="1"/>
            <p:nvPr/>
          </p:nvSpPr>
          <p:spPr>
            <a:xfrm>
              <a:off x="5834925" y="4307840"/>
              <a:ext cx="1349612" cy="991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9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516" b="0" i="0" u="none" strike="noStrike" cap="none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02</a:t>
              </a:r>
              <a:endParaRPr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773ECAD-8D4C-BC6C-1900-C3BE29EAD512}"/>
              </a:ext>
            </a:extLst>
          </p:cNvPr>
          <p:cNvGrpSpPr/>
          <p:nvPr/>
        </p:nvGrpSpPr>
        <p:grpSpPr>
          <a:xfrm>
            <a:off x="11464190" y="3746392"/>
            <a:ext cx="1753131" cy="1933957"/>
            <a:chOff x="11445013" y="3746392"/>
            <a:chExt cx="1753131" cy="1933957"/>
          </a:xfrm>
        </p:grpSpPr>
        <p:grpSp>
          <p:nvGrpSpPr>
            <p:cNvPr id="224" name="Google Shape;224;p12"/>
            <p:cNvGrpSpPr/>
            <p:nvPr/>
          </p:nvGrpSpPr>
          <p:grpSpPr>
            <a:xfrm>
              <a:off x="11445013" y="3746392"/>
              <a:ext cx="1753131" cy="1933957"/>
              <a:chOff x="0" y="-47625"/>
              <a:chExt cx="461730" cy="509355"/>
            </a:xfrm>
          </p:grpSpPr>
          <p:sp>
            <p:nvSpPr>
              <p:cNvPr id="225" name="Google Shape;225;p12"/>
              <p:cNvSpPr/>
              <p:nvPr/>
            </p:nvSpPr>
            <p:spPr>
              <a:xfrm>
                <a:off x="0" y="0"/>
                <a:ext cx="461730" cy="461730"/>
              </a:xfrm>
              <a:custGeom>
                <a:avLst/>
                <a:gdLst/>
                <a:ahLst/>
                <a:cxnLst/>
                <a:rect l="l" t="t" r="r" b="b"/>
                <a:pathLst>
                  <a:path w="461730" h="461730" extrusionOk="0">
                    <a:moveTo>
                      <a:pt x="0" y="0"/>
                    </a:moveTo>
                    <a:lnTo>
                      <a:pt x="461730" y="0"/>
                    </a:lnTo>
                    <a:lnTo>
                      <a:pt x="461730" y="461730"/>
                    </a:lnTo>
                    <a:lnTo>
                      <a:pt x="0" y="461730"/>
                    </a:lnTo>
                    <a:close/>
                  </a:path>
                </a:pathLst>
              </a:custGeom>
              <a:solidFill>
                <a:srgbClr val="0F1A38"/>
              </a:solidFill>
              <a:ln>
                <a:noFill/>
              </a:ln>
            </p:spPr>
            <p:txBody>
              <a:bodyPr/>
              <a:lstStyle/>
              <a:p>
                <a:endParaRPr lang="en-ZA" dirty="0"/>
              </a:p>
            </p:txBody>
          </p:sp>
          <p:sp>
            <p:nvSpPr>
              <p:cNvPr id="226" name="Google Shape;226;p12"/>
              <p:cNvSpPr txBox="1"/>
              <p:nvPr/>
            </p:nvSpPr>
            <p:spPr>
              <a:xfrm>
                <a:off x="0" y="-47625"/>
                <a:ext cx="461730" cy="5093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1" name="Google Shape;231;p12"/>
            <p:cNvSpPr txBox="1"/>
            <p:nvPr/>
          </p:nvSpPr>
          <p:spPr>
            <a:xfrm>
              <a:off x="11646772" y="4307840"/>
              <a:ext cx="1349612" cy="991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9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516" b="0" i="0" u="none" strike="noStrike" cap="none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03</a:t>
              </a:r>
              <a:endParaRPr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F2DA3F6-9B3A-5A21-B80F-486319623E4A}"/>
              </a:ext>
            </a:extLst>
          </p:cNvPr>
          <p:cNvGrpSpPr/>
          <p:nvPr/>
        </p:nvGrpSpPr>
        <p:grpSpPr>
          <a:xfrm>
            <a:off x="950760" y="6603013"/>
            <a:ext cx="3423678" cy="1677674"/>
            <a:chOff x="787475" y="6678470"/>
            <a:chExt cx="3423678" cy="1677674"/>
          </a:xfrm>
        </p:grpSpPr>
        <p:sp>
          <p:nvSpPr>
            <p:cNvPr id="228" name="Google Shape;228;p12"/>
            <p:cNvSpPr txBox="1"/>
            <p:nvPr/>
          </p:nvSpPr>
          <p:spPr>
            <a:xfrm>
              <a:off x="787475" y="6678470"/>
              <a:ext cx="3423678" cy="6961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68" b="0" i="0" u="none" strike="noStrike" cap="none" dirty="0">
                  <a:solidFill>
                    <a:srgbClr val="0F1A38"/>
                  </a:solidFill>
                  <a:latin typeface="Anton"/>
                  <a:ea typeface="Anton"/>
                  <a:cs typeface="Anton"/>
                  <a:sym typeface="Anton"/>
                </a:rPr>
                <a:t>INTRODUCTION</a:t>
              </a:r>
              <a:endParaRPr dirty="0"/>
            </a:p>
          </p:txBody>
        </p:sp>
        <p:sp>
          <p:nvSpPr>
            <p:cNvPr id="232" name="Google Shape;232;p12"/>
            <p:cNvSpPr txBox="1"/>
            <p:nvPr/>
          </p:nvSpPr>
          <p:spPr>
            <a:xfrm>
              <a:off x="787475" y="7525147"/>
              <a:ext cx="2834700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b="0" i="0" u="none" strike="noStrike" cap="none" dirty="0">
                  <a:solidFill>
                    <a:srgbClr val="0F1A3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Problem statement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rgbClr val="0F1A38"/>
                  </a:solidFill>
                  <a:latin typeface="Montserrat"/>
                  <a:sym typeface="Montserrat"/>
                </a:rPr>
                <a:t>Aim and Objectives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rgbClr val="0F1A38"/>
                  </a:solidFill>
                  <a:latin typeface="Montserrat"/>
                  <a:sym typeface="Montserrat"/>
                </a:rPr>
                <a:t>Dataset Overview</a:t>
              </a:r>
              <a:endParaRPr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9DBE70-7BD0-25A6-7D9F-BB79421DA98D}"/>
              </a:ext>
            </a:extLst>
          </p:cNvPr>
          <p:cNvGrpSpPr/>
          <p:nvPr/>
        </p:nvGrpSpPr>
        <p:grpSpPr>
          <a:xfrm>
            <a:off x="6272715" y="6603013"/>
            <a:ext cx="3293198" cy="1676880"/>
            <a:chOff x="5633166" y="6679264"/>
            <a:chExt cx="3293198" cy="1676880"/>
          </a:xfrm>
        </p:grpSpPr>
        <p:sp>
          <p:nvSpPr>
            <p:cNvPr id="227" name="Google Shape;227;p12"/>
            <p:cNvSpPr txBox="1"/>
            <p:nvPr/>
          </p:nvSpPr>
          <p:spPr>
            <a:xfrm>
              <a:off x="5633166" y="6679264"/>
              <a:ext cx="3293198" cy="8435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68" b="0" i="0" u="none" strike="noStrike" cap="none" dirty="0">
                  <a:solidFill>
                    <a:srgbClr val="0F1A38"/>
                  </a:solidFill>
                  <a:latin typeface="Anton"/>
                  <a:ea typeface="Anton"/>
                  <a:cs typeface="Anton"/>
                  <a:sym typeface="Anton"/>
                </a:rPr>
                <a:t>METHODOLOGY</a:t>
              </a:r>
              <a:endParaRPr dirty="0"/>
            </a:p>
          </p:txBody>
        </p:sp>
        <p:sp>
          <p:nvSpPr>
            <p:cNvPr id="233" name="Google Shape;233;p12"/>
            <p:cNvSpPr txBox="1"/>
            <p:nvPr/>
          </p:nvSpPr>
          <p:spPr>
            <a:xfrm>
              <a:off x="5633166" y="7525147"/>
              <a:ext cx="329319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 sz="1800" b="0" i="0" u="none" strike="noStrike" cap="none" dirty="0">
                  <a:solidFill>
                    <a:srgbClr val="0F1A3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Feature Visualization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 sz="1800" b="0" i="0" u="none" strike="noStrike" cap="none" dirty="0">
                  <a:solidFill>
                    <a:srgbClr val="0F1A3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Classification Models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rgbClr val="0F1A38"/>
                  </a:solidFill>
                  <a:latin typeface="Montserrat"/>
                  <a:sym typeface="Montserrat"/>
                </a:rPr>
                <a:t>Clustering Model</a:t>
              </a:r>
              <a:endParaRPr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4003129-5EB2-EC26-96D3-BF8383AECF38}"/>
              </a:ext>
            </a:extLst>
          </p:cNvPr>
          <p:cNvGrpSpPr/>
          <p:nvPr/>
        </p:nvGrpSpPr>
        <p:grpSpPr>
          <a:xfrm>
            <a:off x="11464189" y="6603013"/>
            <a:ext cx="5483397" cy="1677674"/>
            <a:chOff x="11300905" y="6678470"/>
            <a:chExt cx="4154172" cy="1677674"/>
          </a:xfrm>
        </p:grpSpPr>
        <p:sp>
          <p:nvSpPr>
            <p:cNvPr id="234" name="Google Shape;234;p12"/>
            <p:cNvSpPr txBox="1"/>
            <p:nvPr/>
          </p:nvSpPr>
          <p:spPr>
            <a:xfrm>
              <a:off x="11300905" y="7525147"/>
              <a:ext cx="4154172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rgbClr val="0F1A38"/>
                  </a:solidFill>
                  <a:latin typeface="Montserrat"/>
                  <a:sym typeface="Montserrat"/>
                </a:rPr>
                <a:t>Results and Key Insights</a:t>
              </a:r>
              <a:r>
                <a:rPr lang="en-US" sz="1800" b="0" i="0" u="none" strike="noStrike" cap="none" dirty="0">
                  <a:solidFill>
                    <a:srgbClr val="0F1A3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b="0" i="0" u="none" strike="noStrike" cap="none" dirty="0">
                  <a:solidFill>
                    <a:srgbClr val="0F1A3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Recommendations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rgbClr val="0F1A38"/>
                  </a:solidFill>
                  <a:latin typeface="Montserrat"/>
                  <a:sym typeface="Montserrat"/>
                </a:rPr>
                <a:t>Practical Application</a:t>
              </a:r>
            </a:p>
          </p:txBody>
        </p:sp>
        <p:sp>
          <p:nvSpPr>
            <p:cNvPr id="235" name="Google Shape;235;p12"/>
            <p:cNvSpPr txBox="1"/>
            <p:nvPr/>
          </p:nvSpPr>
          <p:spPr>
            <a:xfrm>
              <a:off x="11300905" y="6678470"/>
              <a:ext cx="2834700" cy="8435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68" dirty="0">
                  <a:solidFill>
                    <a:srgbClr val="0F1A38"/>
                  </a:solidFill>
                  <a:latin typeface="Anton"/>
                  <a:sym typeface="Anton"/>
                </a:rPr>
                <a:t>CONCLUSION</a:t>
              </a:r>
              <a:endParaRPr dirty="0"/>
            </a:p>
          </p:txBody>
        </p:sp>
      </p:grpSp>
      <p:sp>
        <p:nvSpPr>
          <p:cNvPr id="236" name="Google Shape;236;p12"/>
          <p:cNvSpPr txBox="1"/>
          <p:nvPr/>
        </p:nvSpPr>
        <p:spPr>
          <a:xfrm>
            <a:off x="626998" y="2323151"/>
            <a:ext cx="7010126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0F1A38"/>
                </a:solidFill>
                <a:latin typeface="Anton"/>
                <a:ea typeface="Anton"/>
                <a:cs typeface="Anton"/>
                <a:sym typeface="Anton"/>
              </a:rPr>
              <a:t>TABLE OF CONTENTS</a:t>
            </a:r>
            <a:endParaRPr dirty="0"/>
          </a:p>
        </p:txBody>
      </p:sp>
      <p:grpSp>
        <p:nvGrpSpPr>
          <p:cNvPr id="237" name="Google Shape;237;p12"/>
          <p:cNvGrpSpPr/>
          <p:nvPr/>
        </p:nvGrpSpPr>
        <p:grpSpPr>
          <a:xfrm rot="2700000">
            <a:off x="12571711" y="9267362"/>
            <a:ext cx="2741636" cy="2922462"/>
            <a:chOff x="0" y="-47625"/>
            <a:chExt cx="722077" cy="769702"/>
          </a:xfrm>
        </p:grpSpPr>
        <p:sp>
          <p:nvSpPr>
            <p:cNvPr id="238" name="Google Shape;238;p12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239" name="Google Shape;239;p12"/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0" name="Google Shape;240;p12"/>
          <p:cNvGrpSpPr/>
          <p:nvPr/>
        </p:nvGrpSpPr>
        <p:grpSpPr>
          <a:xfrm rot="2700000">
            <a:off x="18248946" y="-424947"/>
            <a:ext cx="5498471" cy="5679297"/>
            <a:chOff x="0" y="-47625"/>
            <a:chExt cx="1448157" cy="1495782"/>
          </a:xfrm>
        </p:grpSpPr>
        <p:sp>
          <p:nvSpPr>
            <p:cNvPr id="241" name="Google Shape;241;p12"/>
            <p:cNvSpPr/>
            <p:nvPr/>
          </p:nvSpPr>
          <p:spPr>
            <a:xfrm>
              <a:off x="0" y="0"/>
              <a:ext cx="1448157" cy="1448157"/>
            </a:xfrm>
            <a:custGeom>
              <a:avLst/>
              <a:gdLst/>
              <a:ahLst/>
              <a:cxnLst/>
              <a:rect l="l" t="t" r="r" b="b"/>
              <a:pathLst>
                <a:path w="1448157" h="1448157" extrusionOk="0">
                  <a:moveTo>
                    <a:pt x="0" y="0"/>
                  </a:moveTo>
                  <a:lnTo>
                    <a:pt x="1448157" y="0"/>
                  </a:lnTo>
                  <a:lnTo>
                    <a:pt x="1448157" y="1448157"/>
                  </a:lnTo>
                  <a:lnTo>
                    <a:pt x="0" y="144815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242" name="Google Shape;242;p12"/>
            <p:cNvSpPr txBox="1"/>
            <p:nvPr/>
          </p:nvSpPr>
          <p:spPr>
            <a:xfrm>
              <a:off x="0" y="-47625"/>
              <a:ext cx="1448157" cy="14957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F511DC-B1E8-A5E2-D229-B654735A0EBE}"/>
              </a:ext>
            </a:extLst>
          </p:cNvPr>
          <p:cNvGrpSpPr/>
          <p:nvPr/>
        </p:nvGrpSpPr>
        <p:grpSpPr>
          <a:xfrm>
            <a:off x="8202009" y="9606961"/>
            <a:ext cx="1670037" cy="517065"/>
            <a:chOff x="8202009" y="9606961"/>
            <a:chExt cx="1670037" cy="517065"/>
          </a:xfrm>
        </p:grpSpPr>
        <p:pic>
          <p:nvPicPr>
            <p:cNvPr id="13" name="Picture 12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9DD79DF9-5C9B-1901-23FB-26835567D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305" t="12054" r="3382" b="18219"/>
            <a:stretch/>
          </p:blipFill>
          <p:spPr>
            <a:xfrm>
              <a:off x="8415954" y="9652616"/>
              <a:ext cx="1456092" cy="425757"/>
            </a:xfrm>
            <a:prstGeom prst="rect">
              <a:avLst/>
            </a:prstGeom>
          </p:spPr>
        </p:pic>
        <p:sp>
          <p:nvSpPr>
            <p:cNvPr id="10" name="Google Shape;236;p12">
              <a:extLst>
                <a:ext uri="{FF2B5EF4-FFF2-40B4-BE49-F238E27FC236}">
                  <a16:creationId xmlns:a16="http://schemas.microsoft.com/office/drawing/2014/main" id="{203A54AC-C871-6077-7BED-D8A8F1F0D5CA}"/>
                </a:ext>
              </a:extLst>
            </p:cNvPr>
            <p:cNvSpPr txBox="1"/>
            <p:nvPr/>
          </p:nvSpPr>
          <p:spPr>
            <a:xfrm>
              <a:off x="8202009" y="9606961"/>
              <a:ext cx="256149" cy="517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 dirty="0">
                  <a:solidFill>
                    <a:srgbClr val="0F1A38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  <a:endParaRPr sz="2800" dirty="0"/>
            </a:p>
          </p:txBody>
        </p:sp>
      </p:grpSp>
      <p:pic>
        <p:nvPicPr>
          <p:cNvPr id="9" name="Picture 8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7209D0B8-6334-6C8B-44B3-642239FE0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92" y="123570"/>
            <a:ext cx="2189108" cy="7525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401" y="-5326950"/>
            <a:ext cx="12195024" cy="165400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13"/>
          <p:cNvGrpSpPr/>
          <p:nvPr/>
        </p:nvGrpSpPr>
        <p:grpSpPr>
          <a:xfrm rot="-2981227">
            <a:off x="2777746" y="-5574603"/>
            <a:ext cx="13218743" cy="34175000"/>
            <a:chOff x="0" y="-47625"/>
            <a:chExt cx="3481480" cy="9000823"/>
          </a:xfrm>
        </p:grpSpPr>
        <p:sp>
          <p:nvSpPr>
            <p:cNvPr id="249" name="Google Shape;249;p13"/>
            <p:cNvSpPr/>
            <p:nvPr/>
          </p:nvSpPr>
          <p:spPr>
            <a:xfrm>
              <a:off x="0" y="0"/>
              <a:ext cx="3481480" cy="8953198"/>
            </a:xfrm>
            <a:custGeom>
              <a:avLst/>
              <a:gdLst/>
              <a:ahLst/>
              <a:cxnLst/>
              <a:rect l="l" t="t" r="r" b="b"/>
              <a:pathLst>
                <a:path w="3481480" h="8953198" extrusionOk="0">
                  <a:moveTo>
                    <a:pt x="0" y="0"/>
                  </a:moveTo>
                  <a:lnTo>
                    <a:pt x="3481480" y="0"/>
                  </a:lnTo>
                  <a:lnTo>
                    <a:pt x="3481480" y="8953198"/>
                  </a:lnTo>
                  <a:lnTo>
                    <a:pt x="0" y="8953198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  <p:txBody>
            <a:bodyPr/>
            <a:lstStyle/>
            <a:p>
              <a:pPr marL="285750" indent="-285750">
                <a:buClr>
                  <a:schemeClr val="accent2">
                    <a:lumMod val="20000"/>
                    <a:lumOff val="80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endParaRPr lang="en-ZA" dirty="0"/>
            </a:p>
          </p:txBody>
        </p:sp>
        <p:sp>
          <p:nvSpPr>
            <p:cNvPr id="250" name="Google Shape;250;p13"/>
            <p:cNvSpPr txBox="1"/>
            <p:nvPr/>
          </p:nvSpPr>
          <p:spPr>
            <a:xfrm>
              <a:off x="0" y="-47625"/>
              <a:ext cx="3481480" cy="9000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285750" marR="0" lvl="0" indent="-28575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>
                    <a:lumMod val="20000"/>
                    <a:lumOff val="80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13"/>
          <p:cNvGrpSpPr/>
          <p:nvPr/>
        </p:nvGrpSpPr>
        <p:grpSpPr>
          <a:xfrm>
            <a:off x="787475" y="2065692"/>
            <a:ext cx="1753131" cy="1933957"/>
            <a:chOff x="0" y="-47625"/>
            <a:chExt cx="461730" cy="509355"/>
          </a:xfrm>
        </p:grpSpPr>
        <p:sp>
          <p:nvSpPr>
            <p:cNvPr id="258" name="Google Shape;258;p13"/>
            <p:cNvSpPr/>
            <p:nvPr/>
          </p:nvSpPr>
          <p:spPr>
            <a:xfrm>
              <a:off x="0" y="0"/>
              <a:ext cx="461730" cy="461730"/>
            </a:xfrm>
            <a:custGeom>
              <a:avLst/>
              <a:gdLst/>
              <a:ahLst/>
              <a:cxnLst/>
              <a:rect l="l" t="t" r="r" b="b"/>
              <a:pathLst>
                <a:path w="461730" h="461730" extrusionOk="0">
                  <a:moveTo>
                    <a:pt x="0" y="0"/>
                  </a:moveTo>
                  <a:lnTo>
                    <a:pt x="461730" y="0"/>
                  </a:lnTo>
                  <a:lnTo>
                    <a:pt x="461730" y="461730"/>
                  </a:lnTo>
                  <a:lnTo>
                    <a:pt x="0" y="461730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259" name="Google Shape;259;p13"/>
            <p:cNvSpPr txBox="1"/>
            <p:nvPr/>
          </p:nvSpPr>
          <p:spPr>
            <a:xfrm>
              <a:off x="0" y="-47625"/>
              <a:ext cx="461730" cy="509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p13"/>
          <p:cNvSpPr txBox="1"/>
          <p:nvPr/>
        </p:nvSpPr>
        <p:spPr>
          <a:xfrm>
            <a:off x="2931817" y="2565288"/>
            <a:ext cx="5046423" cy="1106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99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INTRODUCTION</a:t>
            </a:r>
            <a:endParaRPr dirty="0"/>
          </a:p>
        </p:txBody>
      </p:sp>
      <p:sp>
        <p:nvSpPr>
          <p:cNvPr id="261" name="Google Shape;261;p13"/>
          <p:cNvSpPr txBox="1"/>
          <p:nvPr/>
        </p:nvSpPr>
        <p:spPr>
          <a:xfrm>
            <a:off x="989234" y="2627139"/>
            <a:ext cx="1349612" cy="99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16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dirty="0"/>
          </a:p>
        </p:txBody>
      </p:sp>
      <p:sp>
        <p:nvSpPr>
          <p:cNvPr id="262" name="Google Shape;262;p13"/>
          <p:cNvSpPr txBox="1"/>
          <p:nvPr/>
        </p:nvSpPr>
        <p:spPr>
          <a:xfrm>
            <a:off x="2931817" y="4119591"/>
            <a:ext cx="7694994" cy="5155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presentation forms part of my final Loan Defaulter Prediction Model project, showcasing my data science skills within my portfolio.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Successfully completed as part of the Xaltius Data Science Course Internship, combining hands-on learning with real-world applications.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Tested 4 algorithms to find the most accurate model. Random Forest performed the best with an accuracy of 68.8%,  while Decision Tree lagged with an accuracy of 32.4%.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project encompasses every step of the data science process — from defining the problem to developing and evaluating predictive models.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practical, data-driven approach to tackling real-world challenges in the financial sector!</a:t>
            </a:r>
            <a:endParaRPr lang="en-US"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</p:txBody>
      </p:sp>
      <p:grpSp>
        <p:nvGrpSpPr>
          <p:cNvPr id="263" name="Google Shape;263;p13"/>
          <p:cNvGrpSpPr/>
          <p:nvPr/>
        </p:nvGrpSpPr>
        <p:grpSpPr>
          <a:xfrm rot="2700000">
            <a:off x="16189138" y="8709140"/>
            <a:ext cx="2847030" cy="3027856"/>
            <a:chOff x="0" y="-47625"/>
            <a:chExt cx="749835" cy="797460"/>
          </a:xfrm>
        </p:grpSpPr>
        <p:sp>
          <p:nvSpPr>
            <p:cNvPr id="264" name="Google Shape;264;p13"/>
            <p:cNvSpPr/>
            <p:nvPr/>
          </p:nvSpPr>
          <p:spPr>
            <a:xfrm>
              <a:off x="0" y="0"/>
              <a:ext cx="749835" cy="749835"/>
            </a:xfrm>
            <a:custGeom>
              <a:avLst/>
              <a:gdLst/>
              <a:ahLst/>
              <a:cxnLst/>
              <a:rect l="l" t="t" r="r" b="b"/>
              <a:pathLst>
                <a:path w="749835" h="749835" extrusionOk="0">
                  <a:moveTo>
                    <a:pt x="0" y="0"/>
                  </a:moveTo>
                  <a:lnTo>
                    <a:pt x="749835" y="0"/>
                  </a:lnTo>
                  <a:lnTo>
                    <a:pt x="749835" y="749835"/>
                  </a:lnTo>
                  <a:lnTo>
                    <a:pt x="0" y="749835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265" name="Google Shape;265;p13"/>
            <p:cNvSpPr txBox="1"/>
            <p:nvPr/>
          </p:nvSpPr>
          <p:spPr>
            <a:xfrm>
              <a:off x="0" y="-47625"/>
              <a:ext cx="749835" cy="7974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6" name="Google Shape;266;p13"/>
          <p:cNvGrpSpPr/>
          <p:nvPr/>
        </p:nvGrpSpPr>
        <p:grpSpPr>
          <a:xfrm rot="2700000">
            <a:off x="-1799837" y="5720818"/>
            <a:ext cx="2847030" cy="3027856"/>
            <a:chOff x="0" y="-47625"/>
            <a:chExt cx="749835" cy="797460"/>
          </a:xfrm>
        </p:grpSpPr>
        <p:sp>
          <p:nvSpPr>
            <p:cNvPr id="267" name="Google Shape;267;p13"/>
            <p:cNvSpPr/>
            <p:nvPr/>
          </p:nvSpPr>
          <p:spPr>
            <a:xfrm>
              <a:off x="0" y="0"/>
              <a:ext cx="749835" cy="749835"/>
            </a:xfrm>
            <a:custGeom>
              <a:avLst/>
              <a:gdLst/>
              <a:ahLst/>
              <a:cxnLst/>
              <a:rect l="l" t="t" r="r" b="b"/>
              <a:pathLst>
                <a:path w="749835" h="749835" extrusionOk="0">
                  <a:moveTo>
                    <a:pt x="0" y="0"/>
                  </a:moveTo>
                  <a:lnTo>
                    <a:pt x="749835" y="0"/>
                  </a:lnTo>
                  <a:lnTo>
                    <a:pt x="749835" y="749835"/>
                  </a:lnTo>
                  <a:lnTo>
                    <a:pt x="0" y="749835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268" name="Google Shape;268;p13"/>
            <p:cNvSpPr txBox="1"/>
            <p:nvPr/>
          </p:nvSpPr>
          <p:spPr>
            <a:xfrm>
              <a:off x="0" y="-47625"/>
              <a:ext cx="749835" cy="7974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p13"/>
          <p:cNvGrpSpPr/>
          <p:nvPr/>
        </p:nvGrpSpPr>
        <p:grpSpPr>
          <a:xfrm rot="2700000">
            <a:off x="4732725" y="-1810162"/>
            <a:ext cx="2741636" cy="2922462"/>
            <a:chOff x="0" y="-47625"/>
            <a:chExt cx="722077" cy="769702"/>
          </a:xfrm>
        </p:grpSpPr>
        <p:sp>
          <p:nvSpPr>
            <p:cNvPr id="270" name="Google Shape;270;p13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271" name="Google Shape;271;p13"/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" name="Google Shape;272;p13"/>
          <p:cNvGrpSpPr/>
          <p:nvPr/>
        </p:nvGrpSpPr>
        <p:grpSpPr>
          <a:xfrm rot="2700000">
            <a:off x="14303207" y="9671766"/>
            <a:ext cx="2741636" cy="2922462"/>
            <a:chOff x="0" y="-47625"/>
            <a:chExt cx="722077" cy="769702"/>
          </a:xfrm>
        </p:grpSpPr>
        <p:sp>
          <p:nvSpPr>
            <p:cNvPr id="273" name="Google Shape;273;p13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274" name="Google Shape;274;p13"/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A405EFB-243B-663E-EE05-0CACB4753DFB}"/>
              </a:ext>
            </a:extLst>
          </p:cNvPr>
          <p:cNvGrpSpPr/>
          <p:nvPr/>
        </p:nvGrpSpPr>
        <p:grpSpPr>
          <a:xfrm>
            <a:off x="8202009" y="9606961"/>
            <a:ext cx="1670037" cy="517065"/>
            <a:chOff x="8202009" y="9606961"/>
            <a:chExt cx="1670037" cy="517065"/>
          </a:xfrm>
        </p:grpSpPr>
        <p:pic>
          <p:nvPicPr>
            <p:cNvPr id="3" name="Picture 2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2480C23D-9171-3D1E-2E9D-896401E6A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305" t="12054" r="3382" b="18219"/>
            <a:stretch/>
          </p:blipFill>
          <p:spPr>
            <a:xfrm>
              <a:off x="8415954" y="9652616"/>
              <a:ext cx="1456092" cy="425757"/>
            </a:xfrm>
            <a:prstGeom prst="rect">
              <a:avLst/>
            </a:prstGeom>
          </p:spPr>
        </p:pic>
        <p:sp>
          <p:nvSpPr>
            <p:cNvPr id="4" name="Google Shape;236;p12">
              <a:extLst>
                <a:ext uri="{FF2B5EF4-FFF2-40B4-BE49-F238E27FC236}">
                  <a16:creationId xmlns:a16="http://schemas.microsoft.com/office/drawing/2014/main" id="{36E431FE-9D02-B002-5902-3C46A17AFF12}"/>
                </a:ext>
              </a:extLst>
            </p:cNvPr>
            <p:cNvSpPr txBox="1"/>
            <p:nvPr/>
          </p:nvSpPr>
          <p:spPr>
            <a:xfrm>
              <a:off x="8202009" y="9606961"/>
              <a:ext cx="256149" cy="517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bg1"/>
                  </a:solidFill>
                  <a:latin typeface="Anton"/>
                  <a:sym typeface="Anton"/>
                </a:rPr>
                <a:t>3</a:t>
              </a:r>
              <a:endParaRPr sz="2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Picture 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E4E2D1B-1CC5-90A1-9B5A-2D89249C3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792" y="123570"/>
            <a:ext cx="3877260" cy="13328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16"/>
          <p:cNvGrpSpPr/>
          <p:nvPr/>
        </p:nvGrpSpPr>
        <p:grpSpPr>
          <a:xfrm rot="-5400000">
            <a:off x="3657833" y="-18180323"/>
            <a:ext cx="14275800" cy="34175000"/>
            <a:chOff x="0" y="-47625"/>
            <a:chExt cx="3759881" cy="9000823"/>
          </a:xfrm>
        </p:grpSpPr>
        <p:sp>
          <p:nvSpPr>
            <p:cNvPr id="339" name="Google Shape;339;p16"/>
            <p:cNvSpPr/>
            <p:nvPr/>
          </p:nvSpPr>
          <p:spPr>
            <a:xfrm>
              <a:off x="0" y="0"/>
              <a:ext cx="3759881" cy="8953198"/>
            </a:xfrm>
            <a:custGeom>
              <a:avLst/>
              <a:gdLst/>
              <a:ahLst/>
              <a:cxnLst/>
              <a:rect l="l" t="t" r="r" b="b"/>
              <a:pathLst>
                <a:path w="3759881" h="8953198" extrusionOk="0">
                  <a:moveTo>
                    <a:pt x="0" y="0"/>
                  </a:moveTo>
                  <a:lnTo>
                    <a:pt x="3759881" y="0"/>
                  </a:lnTo>
                  <a:lnTo>
                    <a:pt x="3759881" y="8953198"/>
                  </a:lnTo>
                  <a:lnTo>
                    <a:pt x="0" y="8953198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340" name="Google Shape;340;p16"/>
            <p:cNvSpPr txBox="1"/>
            <p:nvPr/>
          </p:nvSpPr>
          <p:spPr>
            <a:xfrm>
              <a:off x="0" y="-47625"/>
              <a:ext cx="3759881" cy="9000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" name="Google Shape;356;p16"/>
          <p:cNvGrpSpPr/>
          <p:nvPr/>
        </p:nvGrpSpPr>
        <p:grpSpPr>
          <a:xfrm rot="2700000">
            <a:off x="11631400" y="-1931504"/>
            <a:ext cx="2741636" cy="2922462"/>
            <a:chOff x="0" y="-47625"/>
            <a:chExt cx="722077" cy="769702"/>
          </a:xfrm>
        </p:grpSpPr>
        <p:sp>
          <p:nvSpPr>
            <p:cNvPr id="357" name="Google Shape;357;p16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358" name="Google Shape;358;p16"/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6" name="Google Shape;366;p16"/>
          <p:cNvGrpSpPr/>
          <p:nvPr/>
        </p:nvGrpSpPr>
        <p:grpSpPr>
          <a:xfrm rot="2700000">
            <a:off x="9692771" y="-2435092"/>
            <a:ext cx="2741636" cy="2922462"/>
            <a:chOff x="0" y="-47625"/>
            <a:chExt cx="722077" cy="769702"/>
          </a:xfrm>
        </p:grpSpPr>
        <p:sp>
          <p:nvSpPr>
            <p:cNvPr id="367" name="Google Shape;367;p16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368" name="Google Shape;368;p16"/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16"/>
          <p:cNvGrpSpPr/>
          <p:nvPr/>
        </p:nvGrpSpPr>
        <p:grpSpPr>
          <a:xfrm rot="2700000">
            <a:off x="4317462" y="9717393"/>
            <a:ext cx="2741636" cy="2922462"/>
            <a:chOff x="0" y="-47625"/>
            <a:chExt cx="722077" cy="769702"/>
          </a:xfrm>
        </p:grpSpPr>
        <p:sp>
          <p:nvSpPr>
            <p:cNvPr id="370" name="Google Shape;370;p16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371" name="Google Shape;371;p16"/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1AE049-ACD4-C680-5FDB-98A0EFC39C29}"/>
              </a:ext>
            </a:extLst>
          </p:cNvPr>
          <p:cNvGrpSpPr/>
          <p:nvPr/>
        </p:nvGrpSpPr>
        <p:grpSpPr>
          <a:xfrm>
            <a:off x="787475" y="1484477"/>
            <a:ext cx="16783831" cy="1508105"/>
            <a:chOff x="787475" y="1912494"/>
            <a:chExt cx="16783831" cy="1508105"/>
          </a:xfrm>
        </p:grpSpPr>
        <p:sp>
          <p:nvSpPr>
            <p:cNvPr id="359" name="Google Shape;359;p16"/>
            <p:cNvSpPr txBox="1"/>
            <p:nvPr/>
          </p:nvSpPr>
          <p:spPr>
            <a:xfrm>
              <a:off x="787475" y="1931324"/>
              <a:ext cx="9152830" cy="1218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 b="0" i="0" u="none" strike="noStrike" cap="none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PROBLEM STATEMENT</a:t>
              </a:r>
              <a:endParaRPr sz="1200" dirty="0"/>
            </a:p>
          </p:txBody>
        </p:sp>
        <p:sp>
          <p:nvSpPr>
            <p:cNvPr id="2" name="Google Shape;489;p20">
              <a:extLst>
                <a:ext uri="{FF2B5EF4-FFF2-40B4-BE49-F238E27FC236}">
                  <a16:creationId xmlns:a16="http://schemas.microsoft.com/office/drawing/2014/main" id="{1D888383-2B3E-DFF2-C4AC-4BDE133F2108}"/>
                </a:ext>
              </a:extLst>
            </p:cNvPr>
            <p:cNvSpPr txBox="1"/>
            <p:nvPr/>
          </p:nvSpPr>
          <p:spPr>
            <a:xfrm>
              <a:off x="7828428" y="1912494"/>
              <a:ext cx="9742878" cy="1508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dirty="0">
                  <a:solidFill>
                    <a:schemeClr val="bg1"/>
                  </a:solidFill>
                  <a:latin typeface="Montserrat"/>
                  <a:sym typeface="Montserrat"/>
                </a:rPr>
                <a:t>Bajaj FinServ need to evaluate borrower creditworthiness to minimize financial risk and maintain portfolio health.</a:t>
              </a: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B16C24-5CAA-03C5-673E-36FA90C29FD0}"/>
              </a:ext>
            </a:extLst>
          </p:cNvPr>
          <p:cNvGrpSpPr/>
          <p:nvPr/>
        </p:nvGrpSpPr>
        <p:grpSpPr>
          <a:xfrm>
            <a:off x="1866344" y="4450690"/>
            <a:ext cx="14558044" cy="4565311"/>
            <a:chOff x="1866344" y="4450690"/>
            <a:chExt cx="14558044" cy="456531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DA739DC-04F7-1FF7-03D5-ABB4ABE8BDF8}"/>
                </a:ext>
              </a:extLst>
            </p:cNvPr>
            <p:cNvGrpSpPr/>
            <p:nvPr/>
          </p:nvGrpSpPr>
          <p:grpSpPr>
            <a:xfrm>
              <a:off x="7328416" y="6784494"/>
              <a:ext cx="3633900" cy="2231507"/>
              <a:chOff x="7328416" y="6784494"/>
              <a:chExt cx="3633900" cy="2231507"/>
            </a:xfrm>
          </p:grpSpPr>
          <p:sp>
            <p:nvSpPr>
              <p:cNvPr id="361" name="Google Shape;361;p16"/>
              <p:cNvSpPr txBox="1"/>
              <p:nvPr/>
            </p:nvSpPr>
            <p:spPr>
              <a:xfrm>
                <a:off x="7900789" y="6784494"/>
                <a:ext cx="2810813" cy="843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998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568" b="0" i="0" u="none" strike="noStrike" cap="none" dirty="0">
                    <a:solidFill>
                      <a:srgbClr val="0F1A38"/>
                    </a:solidFill>
                    <a:latin typeface="Anton"/>
                    <a:ea typeface="Anton"/>
                    <a:cs typeface="Anton"/>
                    <a:sym typeface="Anton"/>
                  </a:rPr>
                  <a:t>OBJECTIVE</a:t>
                </a:r>
                <a:endParaRPr dirty="0"/>
              </a:p>
            </p:txBody>
          </p:sp>
          <p:sp>
            <p:nvSpPr>
              <p:cNvPr id="364" name="Google Shape;364;p16"/>
              <p:cNvSpPr txBox="1"/>
              <p:nvPr/>
            </p:nvSpPr>
            <p:spPr>
              <a:xfrm>
                <a:off x="7328416" y="7723339"/>
                <a:ext cx="3633900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100" b="0" i="0" u="none" strike="noStrike" cap="none" dirty="0">
                    <a:solidFill>
                      <a:srgbClr val="0F1A38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Build a predictive model to classify borrowers as defaulters or non-defaulters</a:t>
                </a:r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7007F82-5D4D-7304-7DFA-ACCFD7336C71}"/>
                </a:ext>
              </a:extLst>
            </p:cNvPr>
            <p:cNvGrpSpPr/>
            <p:nvPr/>
          </p:nvGrpSpPr>
          <p:grpSpPr>
            <a:xfrm>
              <a:off x="1866344" y="6784494"/>
              <a:ext cx="3633900" cy="1908341"/>
              <a:chOff x="1866344" y="6784494"/>
              <a:chExt cx="3633900" cy="1908341"/>
            </a:xfrm>
          </p:grpSpPr>
          <p:sp>
            <p:nvSpPr>
              <p:cNvPr id="360" name="Google Shape;360;p16"/>
              <p:cNvSpPr txBox="1"/>
              <p:nvPr/>
            </p:nvSpPr>
            <p:spPr>
              <a:xfrm>
                <a:off x="2326513" y="6784494"/>
                <a:ext cx="3009009" cy="843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998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568" b="0" i="0" u="none" strike="noStrike" cap="none" dirty="0">
                    <a:solidFill>
                      <a:srgbClr val="0F1A38"/>
                    </a:solidFill>
                    <a:latin typeface="Anton"/>
                    <a:ea typeface="Anton"/>
                    <a:cs typeface="Anton"/>
                    <a:sym typeface="Anton"/>
                  </a:rPr>
                  <a:t>CHALLENGE</a:t>
                </a:r>
                <a:endParaRPr dirty="0"/>
              </a:p>
            </p:txBody>
          </p:sp>
          <p:sp>
            <p:nvSpPr>
              <p:cNvPr id="363" name="Google Shape;363;p16"/>
              <p:cNvSpPr txBox="1"/>
              <p:nvPr/>
            </p:nvSpPr>
            <p:spPr>
              <a:xfrm>
                <a:off x="1866344" y="7723339"/>
                <a:ext cx="3633900" cy="9694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100" b="0" i="0" u="none" strike="noStrike" cap="none" dirty="0">
                    <a:solidFill>
                      <a:srgbClr val="0F1A38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Identifying potential defaulters who are likely to fail in repaying debts</a:t>
                </a:r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E434170-D774-1FA8-87E8-68A8C95904CD}"/>
                </a:ext>
              </a:extLst>
            </p:cNvPr>
            <p:cNvGrpSpPr/>
            <p:nvPr/>
          </p:nvGrpSpPr>
          <p:grpSpPr>
            <a:xfrm>
              <a:off x="12790488" y="6784494"/>
              <a:ext cx="3633900" cy="2231507"/>
              <a:chOff x="12790488" y="6784494"/>
              <a:chExt cx="3633900" cy="2231507"/>
            </a:xfrm>
          </p:grpSpPr>
          <p:sp>
            <p:nvSpPr>
              <p:cNvPr id="362" name="Google Shape;362;p16"/>
              <p:cNvSpPr txBox="1"/>
              <p:nvPr/>
            </p:nvSpPr>
            <p:spPr>
              <a:xfrm>
                <a:off x="13451964" y="6784494"/>
                <a:ext cx="2292062" cy="843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998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568" b="0" i="0" u="none" strike="noStrike" cap="none" dirty="0">
                    <a:solidFill>
                      <a:srgbClr val="0F1A38"/>
                    </a:solidFill>
                    <a:latin typeface="Anton"/>
                    <a:ea typeface="Anton"/>
                    <a:cs typeface="Anton"/>
                    <a:sym typeface="Anton"/>
                  </a:rPr>
                  <a:t>APPROACH</a:t>
                </a:r>
                <a:endParaRPr dirty="0"/>
              </a:p>
            </p:txBody>
          </p:sp>
          <p:sp>
            <p:nvSpPr>
              <p:cNvPr id="365" name="Google Shape;365;p16"/>
              <p:cNvSpPr txBox="1"/>
              <p:nvPr/>
            </p:nvSpPr>
            <p:spPr>
              <a:xfrm>
                <a:off x="12790488" y="7723339"/>
                <a:ext cx="3633900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100" b="0" i="0" u="none" strike="noStrike" cap="none" dirty="0">
                    <a:solidFill>
                      <a:srgbClr val="0F1A38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Use machine learning to analyze historical financial and demographic data for accurate predictions.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3F6F9B3-7D70-DCE3-5132-798B83F5DFD3}"/>
                </a:ext>
              </a:extLst>
            </p:cNvPr>
            <p:cNvGrpSpPr/>
            <p:nvPr/>
          </p:nvGrpSpPr>
          <p:grpSpPr>
            <a:xfrm>
              <a:off x="2702069" y="4450690"/>
              <a:ext cx="12883862" cy="2039499"/>
              <a:chOff x="2702069" y="4450690"/>
              <a:chExt cx="12883862" cy="203949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63B931C-1B8E-C95C-FC6B-26B32F0B8849}"/>
                  </a:ext>
                </a:extLst>
              </p:cNvPr>
              <p:cNvGrpSpPr/>
              <p:nvPr/>
            </p:nvGrpSpPr>
            <p:grpSpPr>
              <a:xfrm>
                <a:off x="8194449" y="4450690"/>
                <a:ext cx="1899102" cy="1989468"/>
                <a:chOff x="787475" y="4029706"/>
                <a:chExt cx="2810813" cy="2991639"/>
              </a:xfrm>
            </p:grpSpPr>
            <p:grpSp>
              <p:nvGrpSpPr>
                <p:cNvPr id="347" name="Google Shape;347;p16"/>
                <p:cNvGrpSpPr/>
                <p:nvPr/>
              </p:nvGrpSpPr>
              <p:grpSpPr>
                <a:xfrm>
                  <a:off x="787475" y="4029706"/>
                  <a:ext cx="2810813" cy="2991639"/>
                  <a:chOff x="0" y="-47625"/>
                  <a:chExt cx="740296" cy="787921"/>
                </a:xfrm>
              </p:grpSpPr>
              <p:sp>
                <p:nvSpPr>
                  <p:cNvPr id="348" name="Google Shape;348;p16"/>
                  <p:cNvSpPr/>
                  <p:nvPr/>
                </p:nvSpPr>
                <p:spPr>
                  <a:xfrm>
                    <a:off x="0" y="0"/>
                    <a:ext cx="740296" cy="7402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0296" h="740296" extrusionOk="0">
                        <a:moveTo>
                          <a:pt x="0" y="0"/>
                        </a:moveTo>
                        <a:lnTo>
                          <a:pt x="740296" y="0"/>
                        </a:lnTo>
                        <a:lnTo>
                          <a:pt x="740296" y="740296"/>
                        </a:lnTo>
                        <a:lnTo>
                          <a:pt x="0" y="740296"/>
                        </a:lnTo>
                        <a:close/>
                      </a:path>
                    </a:pathLst>
                  </a:custGeom>
                  <a:solidFill>
                    <a:srgbClr val="5271FF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n-ZA" dirty="0"/>
                  </a:p>
                </p:txBody>
              </p:sp>
              <p:sp>
                <p:nvSpPr>
                  <p:cNvPr id="349" name="Google Shape;349;p16"/>
                  <p:cNvSpPr txBox="1"/>
                  <p:nvPr/>
                </p:nvSpPr>
                <p:spPr>
                  <a:xfrm>
                    <a:off x="0" y="-47625"/>
                    <a:ext cx="740296" cy="7879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50800" tIns="50800" rIns="50800" bIns="50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86611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pic>
              <p:nvPicPr>
                <p:cNvPr id="372" name="Google Shape;372;p16"/>
                <p:cNvPicPr preferRelativeResize="0"/>
                <p:nvPr/>
              </p:nvPicPr>
              <p:blipFill>
                <a:blip r:embed="rId3">
                  <a:alphaModFix/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-40000"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87575" y="4660252"/>
                  <a:ext cx="1410625" cy="19113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9BA4C81-C256-7F72-1872-F3D191B23B06}"/>
                  </a:ext>
                </a:extLst>
              </p:cNvPr>
              <p:cNvGrpSpPr/>
              <p:nvPr/>
            </p:nvGrpSpPr>
            <p:grpSpPr>
              <a:xfrm>
                <a:off x="2702069" y="4450690"/>
                <a:ext cx="1962450" cy="2039499"/>
                <a:chOff x="7129492" y="3962942"/>
                <a:chExt cx="2916605" cy="3058403"/>
              </a:xfrm>
            </p:grpSpPr>
            <p:grpSp>
              <p:nvGrpSpPr>
                <p:cNvPr id="350" name="Google Shape;350;p16"/>
                <p:cNvGrpSpPr/>
                <p:nvPr/>
              </p:nvGrpSpPr>
              <p:grpSpPr>
                <a:xfrm>
                  <a:off x="7129492" y="3962942"/>
                  <a:ext cx="2916605" cy="3058403"/>
                  <a:chOff x="0" y="-65209"/>
                  <a:chExt cx="768159" cy="805505"/>
                </a:xfrm>
              </p:grpSpPr>
              <p:sp>
                <p:nvSpPr>
                  <p:cNvPr id="351" name="Google Shape;351;p16"/>
                  <p:cNvSpPr/>
                  <p:nvPr/>
                </p:nvSpPr>
                <p:spPr>
                  <a:xfrm>
                    <a:off x="0" y="0"/>
                    <a:ext cx="740296" cy="7402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0296" h="740296" extrusionOk="0">
                        <a:moveTo>
                          <a:pt x="0" y="0"/>
                        </a:moveTo>
                        <a:lnTo>
                          <a:pt x="740296" y="0"/>
                        </a:lnTo>
                        <a:lnTo>
                          <a:pt x="740296" y="740296"/>
                        </a:lnTo>
                        <a:lnTo>
                          <a:pt x="0" y="740296"/>
                        </a:lnTo>
                        <a:close/>
                      </a:path>
                    </a:pathLst>
                  </a:custGeom>
                  <a:solidFill>
                    <a:srgbClr val="5271FF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n-ZA" dirty="0"/>
                  </a:p>
                </p:txBody>
              </p:sp>
              <p:sp>
                <p:nvSpPr>
                  <p:cNvPr id="352" name="Google Shape;352;p16"/>
                  <p:cNvSpPr txBox="1"/>
                  <p:nvPr/>
                </p:nvSpPr>
                <p:spPr>
                  <a:xfrm>
                    <a:off x="27863" y="-65209"/>
                    <a:ext cx="740296" cy="7879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50800" tIns="50800" rIns="50800" bIns="50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86611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pic>
              <p:nvPicPr>
                <p:cNvPr id="373" name="Google Shape;373;p16"/>
                <p:cNvPicPr preferRelativeResize="0"/>
                <p:nvPr/>
              </p:nvPicPr>
              <p:blipFill>
                <a:blip r:embed="rId5">
                  <a:alphaModFix/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99000"/>
                          </a14:imgEffect>
                          <a14:imgEffect>
                            <a14:brightnessContrast bright="-40000"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45880" y="4563586"/>
                  <a:ext cx="1851175" cy="210469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8FDD179-6DED-4FE2-29ED-4C27334EA11A}"/>
                  </a:ext>
                </a:extLst>
              </p:cNvPr>
              <p:cNvGrpSpPr/>
              <p:nvPr/>
            </p:nvGrpSpPr>
            <p:grpSpPr>
              <a:xfrm>
                <a:off x="13623481" y="4450690"/>
                <a:ext cx="1962450" cy="1970112"/>
                <a:chOff x="13396874" y="4029706"/>
                <a:chExt cx="2960084" cy="2991639"/>
              </a:xfrm>
            </p:grpSpPr>
            <p:grpSp>
              <p:nvGrpSpPr>
                <p:cNvPr id="353" name="Google Shape;353;p16"/>
                <p:cNvGrpSpPr/>
                <p:nvPr/>
              </p:nvGrpSpPr>
              <p:grpSpPr>
                <a:xfrm>
                  <a:off x="13471509" y="4029706"/>
                  <a:ext cx="2810813" cy="2991639"/>
                  <a:chOff x="0" y="-47625"/>
                  <a:chExt cx="740296" cy="787921"/>
                </a:xfrm>
              </p:grpSpPr>
              <p:sp>
                <p:nvSpPr>
                  <p:cNvPr id="354" name="Google Shape;354;p16"/>
                  <p:cNvSpPr/>
                  <p:nvPr/>
                </p:nvSpPr>
                <p:spPr>
                  <a:xfrm>
                    <a:off x="0" y="0"/>
                    <a:ext cx="740296" cy="7402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0296" h="740296" extrusionOk="0">
                        <a:moveTo>
                          <a:pt x="0" y="0"/>
                        </a:moveTo>
                        <a:lnTo>
                          <a:pt x="740296" y="0"/>
                        </a:lnTo>
                        <a:lnTo>
                          <a:pt x="740296" y="740296"/>
                        </a:lnTo>
                        <a:lnTo>
                          <a:pt x="0" y="740296"/>
                        </a:lnTo>
                        <a:close/>
                      </a:path>
                    </a:pathLst>
                  </a:custGeom>
                  <a:solidFill>
                    <a:srgbClr val="5271FF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n-ZA" dirty="0"/>
                  </a:p>
                </p:txBody>
              </p:sp>
              <p:sp>
                <p:nvSpPr>
                  <p:cNvPr id="355" name="Google Shape;355;p16"/>
                  <p:cNvSpPr txBox="1"/>
                  <p:nvPr/>
                </p:nvSpPr>
                <p:spPr>
                  <a:xfrm>
                    <a:off x="0" y="-47625"/>
                    <a:ext cx="740296" cy="7879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50800" tIns="50800" rIns="50800" bIns="50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86611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pic>
              <p:nvPicPr>
                <p:cNvPr id="5" name="Google Shape;739;p29">
                  <a:extLst>
                    <a:ext uri="{FF2B5EF4-FFF2-40B4-BE49-F238E27FC236}">
                      <a16:creationId xmlns:a16="http://schemas.microsoft.com/office/drawing/2014/main" id="{044A95EE-9DCD-4FB9-CF72-30D41F7A5C33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rcRect l="51951" r="21136" b="80179"/>
                <a:stretch/>
              </p:blipFill>
              <p:spPr>
                <a:xfrm>
                  <a:off x="13396874" y="4474595"/>
                  <a:ext cx="2960084" cy="21936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BF1C0D-DCCF-E5EB-8D39-6465A2540B01}"/>
              </a:ext>
            </a:extLst>
          </p:cNvPr>
          <p:cNvGrpSpPr/>
          <p:nvPr/>
        </p:nvGrpSpPr>
        <p:grpSpPr>
          <a:xfrm>
            <a:off x="787475" y="3066184"/>
            <a:ext cx="16783831" cy="1218795"/>
            <a:chOff x="787475" y="3864907"/>
            <a:chExt cx="16783831" cy="1218795"/>
          </a:xfrm>
        </p:grpSpPr>
        <p:sp>
          <p:nvSpPr>
            <p:cNvPr id="17" name="Google Shape;359;p16">
              <a:extLst>
                <a:ext uri="{FF2B5EF4-FFF2-40B4-BE49-F238E27FC236}">
                  <a16:creationId xmlns:a16="http://schemas.microsoft.com/office/drawing/2014/main" id="{7EC7AE06-E6F4-A2F1-ACA5-D624E42349B5}"/>
                </a:ext>
              </a:extLst>
            </p:cNvPr>
            <p:cNvSpPr txBox="1"/>
            <p:nvPr/>
          </p:nvSpPr>
          <p:spPr>
            <a:xfrm>
              <a:off x="787475" y="3864907"/>
              <a:ext cx="6642909" cy="1218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 b="0" i="0" u="none" strike="noStrike" cap="none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AIM AND OBJECTIVE</a:t>
              </a:r>
              <a:endParaRPr sz="1200" dirty="0"/>
            </a:p>
          </p:txBody>
        </p:sp>
        <p:sp>
          <p:nvSpPr>
            <p:cNvPr id="18" name="Google Shape;489;p20">
              <a:extLst>
                <a:ext uri="{FF2B5EF4-FFF2-40B4-BE49-F238E27FC236}">
                  <a16:creationId xmlns:a16="http://schemas.microsoft.com/office/drawing/2014/main" id="{4A60E5A4-46D1-03AA-155D-8212FDCD5672}"/>
                </a:ext>
              </a:extLst>
            </p:cNvPr>
            <p:cNvSpPr txBox="1"/>
            <p:nvPr/>
          </p:nvSpPr>
          <p:spPr>
            <a:xfrm>
              <a:off x="7828428" y="3864907"/>
              <a:ext cx="9742878" cy="1120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dirty="0">
                  <a:solidFill>
                    <a:schemeClr val="bg1"/>
                  </a:solidFill>
                  <a:latin typeface="Montserrat"/>
                  <a:sym typeface="Montserrat"/>
                </a:rPr>
                <a:t>Accurately classify borrowers as either defaulters or non-defaulters based on financial and demographic factors. .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0D34B7-6184-90C2-C6DD-B323243A1BFC}"/>
              </a:ext>
            </a:extLst>
          </p:cNvPr>
          <p:cNvGrpSpPr/>
          <p:nvPr/>
        </p:nvGrpSpPr>
        <p:grpSpPr>
          <a:xfrm>
            <a:off x="8308982" y="9599104"/>
            <a:ext cx="1670037" cy="517065"/>
            <a:chOff x="8202009" y="9606961"/>
            <a:chExt cx="1670037" cy="517065"/>
          </a:xfrm>
        </p:grpSpPr>
        <p:pic>
          <p:nvPicPr>
            <p:cNvPr id="4" name="Picture 3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6447E3C5-2FB8-DC71-6337-C307A3F23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7305" t="12054" r="3382" b="18219"/>
            <a:stretch/>
          </p:blipFill>
          <p:spPr>
            <a:xfrm>
              <a:off x="8415954" y="9652616"/>
              <a:ext cx="1456092" cy="425757"/>
            </a:xfrm>
            <a:prstGeom prst="rect">
              <a:avLst/>
            </a:prstGeom>
          </p:spPr>
        </p:pic>
        <p:sp>
          <p:nvSpPr>
            <p:cNvPr id="9" name="Google Shape;236;p12">
              <a:extLst>
                <a:ext uri="{FF2B5EF4-FFF2-40B4-BE49-F238E27FC236}">
                  <a16:creationId xmlns:a16="http://schemas.microsoft.com/office/drawing/2014/main" id="{2BD7F6CF-BF82-550C-70CE-6E0857650589}"/>
                </a:ext>
              </a:extLst>
            </p:cNvPr>
            <p:cNvSpPr txBox="1"/>
            <p:nvPr/>
          </p:nvSpPr>
          <p:spPr>
            <a:xfrm>
              <a:off x="8202009" y="9606961"/>
              <a:ext cx="256149" cy="517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tx1"/>
                  </a:solidFill>
                  <a:latin typeface="Anton"/>
                  <a:sym typeface="Anton"/>
                </a:rPr>
                <a:t>4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oogle Shape;356;p16">
            <a:extLst>
              <a:ext uri="{FF2B5EF4-FFF2-40B4-BE49-F238E27FC236}">
                <a16:creationId xmlns:a16="http://schemas.microsoft.com/office/drawing/2014/main" id="{99328D53-EF20-FDF5-B5E1-099672C5A794}"/>
              </a:ext>
            </a:extLst>
          </p:cNvPr>
          <p:cNvGrpSpPr/>
          <p:nvPr/>
        </p:nvGrpSpPr>
        <p:grpSpPr>
          <a:xfrm rot="2700000">
            <a:off x="17564429" y="4167667"/>
            <a:ext cx="2741636" cy="2922462"/>
            <a:chOff x="0" y="-47625"/>
            <a:chExt cx="722077" cy="769702"/>
          </a:xfrm>
        </p:grpSpPr>
        <p:sp>
          <p:nvSpPr>
            <p:cNvPr id="22" name="Google Shape;357;p16">
              <a:extLst>
                <a:ext uri="{FF2B5EF4-FFF2-40B4-BE49-F238E27FC236}">
                  <a16:creationId xmlns:a16="http://schemas.microsoft.com/office/drawing/2014/main" id="{D231C139-3686-924A-828B-F1E149171CF1}"/>
                </a:ext>
              </a:extLst>
            </p:cNvPr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23" name="Google Shape;358;p16">
              <a:extLst>
                <a:ext uri="{FF2B5EF4-FFF2-40B4-BE49-F238E27FC236}">
                  <a16:creationId xmlns:a16="http://schemas.microsoft.com/office/drawing/2014/main" id="{5147341B-13F5-E6AF-3E55-6DE7A448C139}"/>
                </a:ext>
              </a:extLst>
            </p:cNvPr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" name="Picture 2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C480BCC-40E3-5744-EDAC-C1E0A607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563" y="167112"/>
            <a:ext cx="2189108" cy="7525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>
          <a:extLst>
            <a:ext uri="{FF2B5EF4-FFF2-40B4-BE49-F238E27FC236}">
              <a16:creationId xmlns:a16="http://schemas.microsoft.com/office/drawing/2014/main" id="{279F69BA-52FE-A451-A15D-9EF613FAD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17">
            <a:extLst>
              <a:ext uri="{FF2B5EF4-FFF2-40B4-BE49-F238E27FC236}">
                <a16:creationId xmlns:a16="http://schemas.microsoft.com/office/drawing/2014/main" id="{1B8D1661-EF5B-7EB7-A993-95926E89CA34}"/>
              </a:ext>
            </a:extLst>
          </p:cNvPr>
          <p:cNvGrpSpPr/>
          <p:nvPr/>
        </p:nvGrpSpPr>
        <p:grpSpPr>
          <a:xfrm rot="-5400000">
            <a:off x="11255548" y="-3407499"/>
            <a:ext cx="14275800" cy="20220155"/>
            <a:chOff x="0" y="-47625"/>
            <a:chExt cx="3759881" cy="5325473"/>
          </a:xfrm>
        </p:grpSpPr>
        <p:sp>
          <p:nvSpPr>
            <p:cNvPr id="380" name="Google Shape;380;p17">
              <a:extLst>
                <a:ext uri="{FF2B5EF4-FFF2-40B4-BE49-F238E27FC236}">
                  <a16:creationId xmlns:a16="http://schemas.microsoft.com/office/drawing/2014/main" id="{9A5B455D-B558-6716-2C3E-081BD4FA29D1}"/>
                </a:ext>
              </a:extLst>
            </p:cNvPr>
            <p:cNvSpPr/>
            <p:nvPr/>
          </p:nvSpPr>
          <p:spPr>
            <a:xfrm>
              <a:off x="0" y="0"/>
              <a:ext cx="3759881" cy="5277848"/>
            </a:xfrm>
            <a:custGeom>
              <a:avLst/>
              <a:gdLst/>
              <a:ahLst/>
              <a:cxnLst/>
              <a:rect l="l" t="t" r="r" b="b"/>
              <a:pathLst>
                <a:path w="3759881" h="5277848" extrusionOk="0">
                  <a:moveTo>
                    <a:pt x="0" y="0"/>
                  </a:moveTo>
                  <a:lnTo>
                    <a:pt x="3759881" y="0"/>
                  </a:lnTo>
                  <a:lnTo>
                    <a:pt x="3759881" y="5277848"/>
                  </a:lnTo>
                  <a:lnTo>
                    <a:pt x="0" y="5277848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381" name="Google Shape;381;p17">
              <a:extLst>
                <a:ext uri="{FF2B5EF4-FFF2-40B4-BE49-F238E27FC236}">
                  <a16:creationId xmlns:a16="http://schemas.microsoft.com/office/drawing/2014/main" id="{FD614980-5427-B823-654D-A2AEDAF3D7C9}"/>
                </a:ext>
              </a:extLst>
            </p:cNvPr>
            <p:cNvSpPr txBox="1"/>
            <p:nvPr/>
          </p:nvSpPr>
          <p:spPr>
            <a:xfrm>
              <a:off x="0" y="-47625"/>
              <a:ext cx="3759881" cy="53254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17">
            <a:extLst>
              <a:ext uri="{FF2B5EF4-FFF2-40B4-BE49-F238E27FC236}">
                <a16:creationId xmlns:a16="http://schemas.microsoft.com/office/drawing/2014/main" id="{715F5E50-0125-1212-8EFE-52EFC814E385}"/>
              </a:ext>
            </a:extLst>
          </p:cNvPr>
          <p:cNvSpPr txBox="1"/>
          <p:nvPr/>
        </p:nvSpPr>
        <p:spPr>
          <a:xfrm>
            <a:off x="787475" y="878322"/>
            <a:ext cx="6567212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0F1A38"/>
                </a:solidFill>
                <a:latin typeface="Anton"/>
                <a:sym typeface="Anton"/>
              </a:rPr>
              <a:t>DATASET OVERVIEW</a:t>
            </a:r>
            <a:endParaRPr dirty="0"/>
          </a:p>
        </p:txBody>
      </p:sp>
      <p:grpSp>
        <p:nvGrpSpPr>
          <p:cNvPr id="392" name="Google Shape;392;p17">
            <a:extLst>
              <a:ext uri="{FF2B5EF4-FFF2-40B4-BE49-F238E27FC236}">
                <a16:creationId xmlns:a16="http://schemas.microsoft.com/office/drawing/2014/main" id="{B7A5E2F6-F323-64AB-EDAF-7E9A1BA3B281}"/>
              </a:ext>
            </a:extLst>
          </p:cNvPr>
          <p:cNvGrpSpPr/>
          <p:nvPr/>
        </p:nvGrpSpPr>
        <p:grpSpPr>
          <a:xfrm rot="2700000">
            <a:off x="7500766" y="-1565188"/>
            <a:ext cx="2017192" cy="2082107"/>
            <a:chOff x="0" y="-47625"/>
            <a:chExt cx="531277" cy="548374"/>
          </a:xfrm>
        </p:grpSpPr>
        <p:sp>
          <p:nvSpPr>
            <p:cNvPr id="393" name="Google Shape;393;p17">
              <a:extLst>
                <a:ext uri="{FF2B5EF4-FFF2-40B4-BE49-F238E27FC236}">
                  <a16:creationId xmlns:a16="http://schemas.microsoft.com/office/drawing/2014/main" id="{D3145A34-3656-4F59-DED7-601638CE7A81}"/>
                </a:ext>
              </a:extLst>
            </p:cNvPr>
            <p:cNvSpPr/>
            <p:nvPr/>
          </p:nvSpPr>
          <p:spPr>
            <a:xfrm>
              <a:off x="0" y="0"/>
              <a:ext cx="531277" cy="500749"/>
            </a:xfrm>
            <a:custGeom>
              <a:avLst/>
              <a:gdLst/>
              <a:ahLst/>
              <a:cxnLst/>
              <a:rect l="l" t="t" r="r" b="b"/>
              <a:pathLst>
                <a:path w="531277" h="500749" extrusionOk="0">
                  <a:moveTo>
                    <a:pt x="0" y="0"/>
                  </a:moveTo>
                  <a:lnTo>
                    <a:pt x="531277" y="0"/>
                  </a:lnTo>
                  <a:lnTo>
                    <a:pt x="531277" y="500749"/>
                  </a:lnTo>
                  <a:lnTo>
                    <a:pt x="0" y="500749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394" name="Google Shape;394;p17">
              <a:extLst>
                <a:ext uri="{FF2B5EF4-FFF2-40B4-BE49-F238E27FC236}">
                  <a16:creationId xmlns:a16="http://schemas.microsoft.com/office/drawing/2014/main" id="{EAF6E0AA-F815-2EFF-16F3-50ABC981C9AA}"/>
                </a:ext>
              </a:extLst>
            </p:cNvPr>
            <p:cNvSpPr txBox="1"/>
            <p:nvPr/>
          </p:nvSpPr>
          <p:spPr>
            <a:xfrm>
              <a:off x="0" y="-47625"/>
              <a:ext cx="531277" cy="5483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5" name="Google Shape;395;p17">
            <a:extLst>
              <a:ext uri="{FF2B5EF4-FFF2-40B4-BE49-F238E27FC236}">
                <a16:creationId xmlns:a16="http://schemas.microsoft.com/office/drawing/2014/main" id="{EA99EF1A-BACA-9FED-030B-9BE1FC250742}"/>
              </a:ext>
            </a:extLst>
          </p:cNvPr>
          <p:cNvGrpSpPr/>
          <p:nvPr/>
        </p:nvGrpSpPr>
        <p:grpSpPr>
          <a:xfrm rot="2700000">
            <a:off x="16220465" y="251175"/>
            <a:ext cx="2017192" cy="2082107"/>
            <a:chOff x="0" y="-47625"/>
            <a:chExt cx="531277" cy="548374"/>
          </a:xfrm>
        </p:grpSpPr>
        <p:sp>
          <p:nvSpPr>
            <p:cNvPr id="396" name="Google Shape;396;p17">
              <a:extLst>
                <a:ext uri="{FF2B5EF4-FFF2-40B4-BE49-F238E27FC236}">
                  <a16:creationId xmlns:a16="http://schemas.microsoft.com/office/drawing/2014/main" id="{1668F0A8-0B21-3298-57D7-8B6373BBB5C3}"/>
                </a:ext>
              </a:extLst>
            </p:cNvPr>
            <p:cNvSpPr/>
            <p:nvPr/>
          </p:nvSpPr>
          <p:spPr>
            <a:xfrm>
              <a:off x="0" y="0"/>
              <a:ext cx="531277" cy="500749"/>
            </a:xfrm>
            <a:custGeom>
              <a:avLst/>
              <a:gdLst/>
              <a:ahLst/>
              <a:cxnLst/>
              <a:rect l="l" t="t" r="r" b="b"/>
              <a:pathLst>
                <a:path w="531277" h="500749" extrusionOk="0">
                  <a:moveTo>
                    <a:pt x="0" y="0"/>
                  </a:moveTo>
                  <a:lnTo>
                    <a:pt x="531277" y="0"/>
                  </a:lnTo>
                  <a:lnTo>
                    <a:pt x="531277" y="500749"/>
                  </a:lnTo>
                  <a:lnTo>
                    <a:pt x="0" y="500749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397" name="Google Shape;397;p17">
              <a:extLst>
                <a:ext uri="{FF2B5EF4-FFF2-40B4-BE49-F238E27FC236}">
                  <a16:creationId xmlns:a16="http://schemas.microsoft.com/office/drawing/2014/main" id="{CCF26333-F12C-1388-AD63-7E9DB9BFC962}"/>
                </a:ext>
              </a:extLst>
            </p:cNvPr>
            <p:cNvSpPr txBox="1"/>
            <p:nvPr/>
          </p:nvSpPr>
          <p:spPr>
            <a:xfrm>
              <a:off x="0" y="-47625"/>
              <a:ext cx="531277" cy="5483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8" name="Google Shape;398;p17">
            <a:extLst>
              <a:ext uri="{FF2B5EF4-FFF2-40B4-BE49-F238E27FC236}">
                <a16:creationId xmlns:a16="http://schemas.microsoft.com/office/drawing/2014/main" id="{35D3501D-C17C-7066-D432-81E2A517AE91}"/>
              </a:ext>
            </a:extLst>
          </p:cNvPr>
          <p:cNvGrpSpPr/>
          <p:nvPr/>
        </p:nvGrpSpPr>
        <p:grpSpPr>
          <a:xfrm rot="2700000">
            <a:off x="898358" y="9458524"/>
            <a:ext cx="2741636" cy="2922462"/>
            <a:chOff x="0" y="-47625"/>
            <a:chExt cx="722077" cy="769702"/>
          </a:xfrm>
        </p:grpSpPr>
        <p:sp>
          <p:nvSpPr>
            <p:cNvPr id="399" name="Google Shape;399;p17">
              <a:extLst>
                <a:ext uri="{FF2B5EF4-FFF2-40B4-BE49-F238E27FC236}">
                  <a16:creationId xmlns:a16="http://schemas.microsoft.com/office/drawing/2014/main" id="{1B340BA0-0EB6-B878-1754-96A6049F58E6}"/>
                </a:ext>
              </a:extLst>
            </p:cNvPr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400" name="Google Shape;400;p17">
              <a:extLst>
                <a:ext uri="{FF2B5EF4-FFF2-40B4-BE49-F238E27FC236}">
                  <a16:creationId xmlns:a16="http://schemas.microsoft.com/office/drawing/2014/main" id="{30FCD3AC-34DA-7D8C-7B2C-C2CEFAA18023}"/>
                </a:ext>
              </a:extLst>
            </p:cNvPr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1" name="Google Shape;401;p17">
            <a:extLst>
              <a:ext uri="{FF2B5EF4-FFF2-40B4-BE49-F238E27FC236}">
                <a16:creationId xmlns:a16="http://schemas.microsoft.com/office/drawing/2014/main" id="{B11AE7AE-D66B-197A-C868-124B3A56C327}"/>
              </a:ext>
            </a:extLst>
          </p:cNvPr>
          <p:cNvGrpSpPr/>
          <p:nvPr/>
        </p:nvGrpSpPr>
        <p:grpSpPr>
          <a:xfrm rot="2700000">
            <a:off x="2121914" y="9671766"/>
            <a:ext cx="2741636" cy="2922462"/>
            <a:chOff x="0" y="-47625"/>
            <a:chExt cx="722077" cy="769702"/>
          </a:xfrm>
        </p:grpSpPr>
        <p:sp>
          <p:nvSpPr>
            <p:cNvPr id="402" name="Google Shape;402;p17">
              <a:extLst>
                <a:ext uri="{FF2B5EF4-FFF2-40B4-BE49-F238E27FC236}">
                  <a16:creationId xmlns:a16="http://schemas.microsoft.com/office/drawing/2014/main" id="{9D03A28D-E8E4-565C-8F5D-CCE529362519}"/>
                </a:ext>
              </a:extLst>
            </p:cNvPr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403" name="Google Shape;403;p17">
              <a:extLst>
                <a:ext uri="{FF2B5EF4-FFF2-40B4-BE49-F238E27FC236}">
                  <a16:creationId xmlns:a16="http://schemas.microsoft.com/office/drawing/2014/main" id="{25A51F46-6E4D-C425-75E0-5EFAC64AA664}"/>
                </a:ext>
              </a:extLst>
            </p:cNvPr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78270E1-6E6C-43CC-EB90-313D69F55E4C}"/>
              </a:ext>
            </a:extLst>
          </p:cNvPr>
          <p:cNvSpPr txBox="1"/>
          <p:nvPr/>
        </p:nvSpPr>
        <p:spPr>
          <a:xfrm>
            <a:off x="13491207" y="8422097"/>
            <a:ext cx="704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Image(1): Screenshot of first 5 entries in the dataset.</a:t>
            </a:r>
            <a:endParaRPr lang="en-ZA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BCD5F1-26EB-3F11-5932-D983758D0CA6}"/>
              </a:ext>
            </a:extLst>
          </p:cNvPr>
          <p:cNvGrpSpPr/>
          <p:nvPr/>
        </p:nvGrpSpPr>
        <p:grpSpPr>
          <a:xfrm>
            <a:off x="8232782" y="9561004"/>
            <a:ext cx="1670037" cy="1034129"/>
            <a:chOff x="8202009" y="9606961"/>
            <a:chExt cx="1670037" cy="1034129"/>
          </a:xfrm>
        </p:grpSpPr>
        <p:pic>
          <p:nvPicPr>
            <p:cNvPr id="3" name="Picture 2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758896DA-E9A0-9A6E-A231-BC512CCAA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305" t="12054" r="3382" b="18219"/>
            <a:stretch/>
          </p:blipFill>
          <p:spPr>
            <a:xfrm>
              <a:off x="8415954" y="9652616"/>
              <a:ext cx="1456092" cy="425757"/>
            </a:xfrm>
            <a:prstGeom prst="rect">
              <a:avLst/>
            </a:prstGeom>
          </p:spPr>
        </p:pic>
        <p:sp>
          <p:nvSpPr>
            <p:cNvPr id="4" name="Google Shape;236;p12">
              <a:extLst>
                <a:ext uri="{FF2B5EF4-FFF2-40B4-BE49-F238E27FC236}">
                  <a16:creationId xmlns:a16="http://schemas.microsoft.com/office/drawing/2014/main" id="{BCA04A6A-C6F5-9B6D-0CEE-FCAA248229B9}"/>
                </a:ext>
              </a:extLst>
            </p:cNvPr>
            <p:cNvSpPr txBox="1"/>
            <p:nvPr/>
          </p:nvSpPr>
          <p:spPr>
            <a:xfrm>
              <a:off x="8202009" y="9606961"/>
              <a:ext cx="256149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tx1"/>
                  </a:solidFill>
                  <a:latin typeface="Anton"/>
                  <a:sym typeface="Anton"/>
                </a:rPr>
                <a:t>5</a:t>
              </a: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1" name="Google Shape;391;p17">
            <a:extLst>
              <a:ext uri="{FF2B5EF4-FFF2-40B4-BE49-F238E27FC236}">
                <a16:creationId xmlns:a16="http://schemas.microsoft.com/office/drawing/2014/main" id="{97B32747-BE34-9D6F-47C1-42A1A2842D9C}"/>
              </a:ext>
            </a:extLst>
          </p:cNvPr>
          <p:cNvSpPr txBox="1"/>
          <p:nvPr/>
        </p:nvSpPr>
        <p:spPr>
          <a:xfrm>
            <a:off x="732834" y="2088367"/>
            <a:ext cx="7123500" cy="7319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100" b="0" i="0" u="none" strike="noStrike" cap="none" dirty="0">
                <a:solidFill>
                  <a:srgbClr val="0F1A38"/>
                </a:solidFill>
                <a:latin typeface="Montserrat"/>
                <a:ea typeface="Montserrat"/>
                <a:cs typeface="Montserrat"/>
                <a:sym typeface="Montserrat"/>
              </a:rPr>
              <a:t>The dataset provided for this project is a subset of data from </a:t>
            </a:r>
            <a:r>
              <a:rPr lang="en-US" sz="2100" b="1" i="1" u="none" strike="noStrike" cap="none" dirty="0">
                <a:solidFill>
                  <a:srgbClr val="0F1A38"/>
                </a:solidFill>
                <a:latin typeface="Montserrat"/>
                <a:ea typeface="Montserrat"/>
                <a:cs typeface="Montserrat"/>
                <a:sym typeface="Montserrat"/>
              </a:rPr>
              <a:t>Bajaj FinServ</a:t>
            </a:r>
            <a:r>
              <a:rPr lang="en-US" sz="2100" dirty="0">
                <a:solidFill>
                  <a:srgbClr val="0F1A38"/>
                </a:solidFill>
                <a:latin typeface="Montserrat"/>
                <a:ea typeface="Montserrat"/>
                <a:cs typeface="Montserrat"/>
                <a:sym typeface="Montserrat"/>
              </a:rPr>
              <a:t>, with </a:t>
            </a:r>
            <a:r>
              <a:rPr lang="en-US" sz="2100" b="0" i="0" u="none" strike="noStrike" cap="none" dirty="0">
                <a:solidFill>
                  <a:srgbClr val="0F1A38"/>
                </a:solidFill>
                <a:latin typeface="Montserrat"/>
                <a:ea typeface="Montserrat"/>
                <a:cs typeface="Montserrat"/>
                <a:sym typeface="Montserrat"/>
              </a:rPr>
              <a:t>certain columns deleted  to adhere to privacy polices.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endParaRPr lang="en-US" sz="2100" b="0" i="0" u="none" strike="noStrike" cap="none" dirty="0">
              <a:solidFill>
                <a:srgbClr val="0F1A3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100" b="0" i="0" u="none" strike="noStrike" cap="none" dirty="0">
                <a:solidFill>
                  <a:srgbClr val="0F1A38"/>
                </a:solidFill>
                <a:latin typeface="Montserrat"/>
                <a:ea typeface="Montserrat"/>
                <a:cs typeface="Montserrat"/>
                <a:sym typeface="Montserrat"/>
              </a:rPr>
              <a:t>The dataset contains 5,000 entries and 17 columns including key columns such as </a:t>
            </a:r>
            <a:r>
              <a:rPr lang="en-US" sz="2100" b="0" i="0" u="none" strike="noStrike" cap="none" dirty="0">
                <a:solidFill>
                  <a:srgbClr val="0F1A38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loan_type</a:t>
            </a:r>
            <a:r>
              <a:rPr lang="en-US" sz="2100" dirty="0">
                <a:solidFill>
                  <a:srgbClr val="0F1A38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100" dirty="0">
                <a:solidFill>
                  <a:srgbClr val="0F1A38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loan_amount</a:t>
            </a:r>
            <a:r>
              <a:rPr lang="en-US" sz="2100" dirty="0">
                <a:solidFill>
                  <a:srgbClr val="0F1A38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100" dirty="0">
                <a:solidFill>
                  <a:srgbClr val="0F1A38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interest_rate</a:t>
            </a:r>
            <a:r>
              <a:rPr lang="en-US" sz="2100" dirty="0">
                <a:solidFill>
                  <a:srgbClr val="0F1A38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sz="2100" dirty="0">
                <a:solidFill>
                  <a:srgbClr val="0F1A38"/>
                </a:solidFill>
                <a:highlight>
                  <a:srgbClr val="C0C0C0"/>
                </a:highlight>
                <a:latin typeface="Montserrat"/>
                <a:ea typeface="Montserrat"/>
                <a:cs typeface="Montserrat"/>
                <a:sym typeface="Montserrat"/>
              </a:rPr>
              <a:t>loan_term</a:t>
            </a:r>
            <a:r>
              <a:rPr lang="en-US" sz="2100" dirty="0">
                <a:solidFill>
                  <a:srgbClr val="0F1A38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lang="en-US" sz="2100" b="0" i="0" u="none" strike="noStrike" cap="none" dirty="0">
              <a:solidFill>
                <a:srgbClr val="0F1A3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endParaRPr lang="en-US" sz="2100" b="0" i="0" u="none" strike="noStrike" cap="none" dirty="0">
              <a:solidFill>
                <a:srgbClr val="0F1A3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100" dirty="0">
                <a:solidFill>
                  <a:srgbClr val="0F1A38"/>
                </a:solidFill>
                <a:latin typeface="Montserrat"/>
                <a:ea typeface="Montserrat"/>
                <a:cs typeface="Montserrat"/>
                <a:sym typeface="Montserrat"/>
              </a:rPr>
              <a:t>The dataset includes the following columns:</a:t>
            </a:r>
          </a:p>
          <a:p>
            <a:pPr marL="723900" lvl="2" indent="-361950">
              <a:spcBef>
                <a:spcPts val="400"/>
              </a:spcBef>
              <a:spcAft>
                <a:spcPts val="400"/>
              </a:spcAft>
              <a:buClr>
                <a:schemeClr val="accent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F1A38"/>
                </a:solidFill>
                <a:latin typeface="Montserrat"/>
                <a:ea typeface="Montserrat"/>
                <a:cs typeface="Montserrat"/>
                <a:sym typeface="Montserrat"/>
              </a:rPr>
              <a:t>customer_id, loan_id: </a:t>
            </a:r>
            <a:r>
              <a:rPr lang="en-US" sz="1600" dirty="0">
                <a:solidFill>
                  <a:srgbClr val="0F1A38"/>
                </a:solidFill>
                <a:latin typeface="Montserrat"/>
                <a:ea typeface="Montserrat"/>
                <a:cs typeface="Montserrat"/>
                <a:sym typeface="Montserrat"/>
              </a:rPr>
              <a:t>Unique identifiers for customers and loans.</a:t>
            </a:r>
          </a:p>
          <a:p>
            <a:pPr marL="723900" lvl="2" indent="-361950">
              <a:spcBef>
                <a:spcPts val="400"/>
              </a:spcBef>
              <a:spcAft>
                <a:spcPts val="400"/>
              </a:spcAft>
              <a:buClr>
                <a:schemeClr val="accent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F1A38"/>
                </a:solidFill>
                <a:latin typeface="Montserrat"/>
                <a:ea typeface="Montserrat"/>
                <a:cs typeface="Montserrat"/>
                <a:sym typeface="Montserrat"/>
              </a:rPr>
              <a:t>loan_type: </a:t>
            </a:r>
            <a:r>
              <a:rPr lang="en-US" sz="1600" dirty="0">
                <a:solidFill>
                  <a:srgbClr val="0F1A38"/>
                </a:solidFill>
                <a:latin typeface="Montserrat"/>
                <a:ea typeface="Montserrat"/>
                <a:cs typeface="Montserrat"/>
                <a:sym typeface="Montserrat"/>
              </a:rPr>
              <a:t>Types of loans (e.g., car loan, personal loan).</a:t>
            </a:r>
          </a:p>
          <a:p>
            <a:pPr marL="723900" lvl="2" indent="-361950">
              <a:spcBef>
                <a:spcPts val="400"/>
              </a:spcBef>
              <a:spcAft>
                <a:spcPts val="400"/>
              </a:spcAft>
              <a:buClr>
                <a:schemeClr val="accent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F1A38"/>
                </a:solidFill>
                <a:latin typeface="Montserrat"/>
                <a:ea typeface="Montserrat"/>
                <a:cs typeface="Montserrat"/>
                <a:sym typeface="Montserrat"/>
              </a:rPr>
              <a:t>loan_amount, interest_rate, loan_term: </a:t>
            </a:r>
            <a:r>
              <a:rPr lang="en-US" sz="1600" dirty="0">
                <a:solidFill>
                  <a:srgbClr val="0F1A38"/>
                </a:solidFill>
                <a:latin typeface="Montserrat"/>
                <a:ea typeface="Montserrat"/>
                <a:cs typeface="Montserrat"/>
                <a:sym typeface="Montserrat"/>
              </a:rPr>
              <a:t>Financial attributes of the loan.</a:t>
            </a:r>
          </a:p>
          <a:p>
            <a:pPr marL="723900" lvl="2" indent="-361950">
              <a:spcBef>
                <a:spcPts val="400"/>
              </a:spcBef>
              <a:spcAft>
                <a:spcPts val="400"/>
              </a:spcAft>
              <a:buClr>
                <a:schemeClr val="accent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F1A38"/>
                </a:solidFill>
                <a:latin typeface="Montserrat"/>
                <a:ea typeface="Montserrat"/>
                <a:cs typeface="Montserrat"/>
                <a:sym typeface="Montserrat"/>
              </a:rPr>
              <a:t>employment_type, income_level, credit_score: </a:t>
            </a:r>
            <a:r>
              <a:rPr lang="en-US" sz="1600" dirty="0">
                <a:solidFill>
                  <a:srgbClr val="0F1A38"/>
                </a:solidFill>
                <a:latin typeface="Montserrat"/>
                <a:ea typeface="Montserrat"/>
                <a:cs typeface="Montserrat"/>
                <a:sym typeface="Montserrat"/>
              </a:rPr>
              <a:t>Customer characteristics.</a:t>
            </a:r>
          </a:p>
          <a:p>
            <a:pPr marL="723900" lvl="2" indent="-361950">
              <a:spcBef>
                <a:spcPts val="400"/>
              </a:spcBef>
              <a:spcAft>
                <a:spcPts val="400"/>
              </a:spcAft>
              <a:buClr>
                <a:schemeClr val="accent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F1A38"/>
                </a:solidFill>
                <a:latin typeface="Montserrat"/>
                <a:ea typeface="Montserrat"/>
                <a:cs typeface="Montserrat"/>
                <a:sym typeface="Montserrat"/>
              </a:rPr>
              <a:t>gender, marital_status, education_level: </a:t>
            </a:r>
            <a:r>
              <a:rPr lang="en-US" sz="1600" dirty="0">
                <a:solidFill>
                  <a:srgbClr val="0F1A38"/>
                </a:solidFill>
                <a:latin typeface="Montserrat"/>
                <a:ea typeface="Montserrat"/>
                <a:cs typeface="Montserrat"/>
                <a:sym typeface="Montserrat"/>
              </a:rPr>
              <a:t>Demographic information.</a:t>
            </a:r>
          </a:p>
          <a:p>
            <a:pPr marL="723900" lvl="2" indent="-361950">
              <a:spcBef>
                <a:spcPts val="400"/>
              </a:spcBef>
              <a:spcAft>
                <a:spcPts val="400"/>
              </a:spcAft>
              <a:buClr>
                <a:schemeClr val="accent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F1A38"/>
                </a:solidFill>
                <a:latin typeface="Montserrat"/>
                <a:ea typeface="Montserrat"/>
                <a:cs typeface="Montserrat"/>
                <a:sym typeface="Montserrat"/>
              </a:rPr>
              <a:t>application_date, approval_date, disbursement_date, due_date: </a:t>
            </a:r>
            <a:r>
              <a:rPr lang="en-US" sz="1600" dirty="0">
                <a:solidFill>
                  <a:srgbClr val="0F1A38"/>
                </a:solidFill>
                <a:latin typeface="Montserrat"/>
                <a:ea typeface="Montserrat"/>
                <a:cs typeface="Montserrat"/>
                <a:sym typeface="Montserrat"/>
              </a:rPr>
              <a:t>Timeline attributes</a:t>
            </a:r>
          </a:p>
          <a:p>
            <a:pPr marL="723900" lvl="2" indent="-361950">
              <a:spcBef>
                <a:spcPts val="400"/>
              </a:spcBef>
              <a:spcAft>
                <a:spcPts val="400"/>
              </a:spcAft>
              <a:buClr>
                <a:schemeClr val="accent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F1A3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-US" sz="1600" b="1" dirty="0">
                <a:solidFill>
                  <a:srgbClr val="0F1A38"/>
                </a:solidFill>
                <a:latin typeface="Montserrat"/>
                <a:ea typeface="Montserrat"/>
                <a:cs typeface="Montserrat"/>
                <a:sym typeface="Montserrat"/>
              </a:rPr>
              <a:t>default_status: </a:t>
            </a:r>
            <a:r>
              <a:rPr lang="en-US" sz="1600" dirty="0">
                <a:solidFill>
                  <a:srgbClr val="0F1A38"/>
                </a:solidFill>
                <a:latin typeface="Montserrat"/>
                <a:ea typeface="Montserrat"/>
                <a:cs typeface="Montserrat"/>
                <a:sym typeface="Montserrat"/>
              </a:rPr>
              <a:t>Target variable indicating if the customer defaulted (True) or not (False).</a:t>
            </a:r>
            <a:endParaRPr lang="en-US" sz="1600" b="0" i="0" u="none" strike="noStrike" cap="none" dirty="0">
              <a:solidFill>
                <a:srgbClr val="0F1A3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cap="none" dirty="0">
              <a:solidFill>
                <a:srgbClr val="0F1A3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5E4A1DE-CE58-E72C-E1D8-3FA37FF750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81" t="27829" r="42207" b="4887"/>
          <a:stretch/>
        </p:blipFill>
        <p:spPr>
          <a:xfrm>
            <a:off x="8947966" y="1930833"/>
            <a:ext cx="8711280" cy="6425334"/>
          </a:xfrm>
          <a:prstGeom prst="rect">
            <a:avLst/>
          </a:prstGeom>
        </p:spPr>
      </p:pic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BC6D521C-A1B7-4A56-15BC-88B345DE1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792" y="123570"/>
            <a:ext cx="2189108" cy="75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22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9"/>
          <p:cNvSpPr txBox="1"/>
          <p:nvPr/>
        </p:nvSpPr>
        <p:spPr>
          <a:xfrm>
            <a:off x="11277600" y="2024786"/>
            <a:ext cx="7981949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FF"/>
                </a:solidFill>
                <a:latin typeface="Anton"/>
                <a:sym typeface="Anton"/>
              </a:rPr>
              <a:t>TARGET VARIABLE VISUALIZATION</a:t>
            </a:r>
            <a:endParaRPr sz="900" dirty="0"/>
          </a:p>
        </p:txBody>
      </p:sp>
      <p:grpSp>
        <p:nvGrpSpPr>
          <p:cNvPr id="470" name="Google Shape;470;p19"/>
          <p:cNvGrpSpPr/>
          <p:nvPr/>
        </p:nvGrpSpPr>
        <p:grpSpPr>
          <a:xfrm rot="2700000">
            <a:off x="9708457" y="-1525163"/>
            <a:ext cx="2741636" cy="2922462"/>
            <a:chOff x="0" y="-47625"/>
            <a:chExt cx="722077" cy="769702"/>
          </a:xfrm>
        </p:grpSpPr>
        <p:sp>
          <p:nvSpPr>
            <p:cNvPr id="471" name="Google Shape;471;p19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472" name="Google Shape;472;p19"/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3" name="Google Shape;473;p19"/>
          <p:cNvGrpSpPr/>
          <p:nvPr/>
        </p:nvGrpSpPr>
        <p:grpSpPr>
          <a:xfrm rot="2700000">
            <a:off x="17285914" y="6660234"/>
            <a:ext cx="2741636" cy="2922462"/>
            <a:chOff x="0" y="-47625"/>
            <a:chExt cx="722077" cy="769702"/>
          </a:xfrm>
        </p:grpSpPr>
        <p:sp>
          <p:nvSpPr>
            <p:cNvPr id="474" name="Google Shape;474;p19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475" name="Google Shape;475;p19"/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" name="Google Shape;476;p19"/>
          <p:cNvGrpSpPr/>
          <p:nvPr/>
        </p:nvGrpSpPr>
        <p:grpSpPr>
          <a:xfrm rot="2700000">
            <a:off x="11647086" y="-2119694"/>
            <a:ext cx="2741636" cy="2922462"/>
            <a:chOff x="0" y="-47625"/>
            <a:chExt cx="722077" cy="769702"/>
          </a:xfrm>
        </p:grpSpPr>
        <p:sp>
          <p:nvSpPr>
            <p:cNvPr id="477" name="Google Shape;477;p19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478" name="Google Shape;478;p19"/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C8F17F67-B56C-8F1C-3088-4581145B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55" t="37779" r="46843" b="9341"/>
          <a:stretch/>
        </p:blipFill>
        <p:spPr>
          <a:xfrm>
            <a:off x="539972" y="2109676"/>
            <a:ext cx="10418220" cy="6662288"/>
          </a:xfrm>
          <a:prstGeom prst="rect">
            <a:avLst/>
          </a:prstGeom>
        </p:spPr>
      </p:pic>
      <p:grpSp>
        <p:nvGrpSpPr>
          <p:cNvPr id="479" name="Google Shape;479;p19"/>
          <p:cNvGrpSpPr/>
          <p:nvPr/>
        </p:nvGrpSpPr>
        <p:grpSpPr>
          <a:xfrm rot="2700000">
            <a:off x="-2216815" y="4343372"/>
            <a:ext cx="2741636" cy="2922462"/>
            <a:chOff x="0" y="-47625"/>
            <a:chExt cx="722077" cy="769702"/>
          </a:xfrm>
        </p:grpSpPr>
        <p:sp>
          <p:nvSpPr>
            <p:cNvPr id="480" name="Google Shape;480;p19"/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481" name="Google Shape;481;p19"/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87AD47-186E-38AF-405E-534F17C4FBB7}"/>
              </a:ext>
            </a:extLst>
          </p:cNvPr>
          <p:cNvGrpSpPr/>
          <p:nvPr/>
        </p:nvGrpSpPr>
        <p:grpSpPr>
          <a:xfrm>
            <a:off x="8202009" y="9606961"/>
            <a:ext cx="1670037" cy="517065"/>
            <a:chOff x="8202009" y="9606961"/>
            <a:chExt cx="1670037" cy="517065"/>
          </a:xfrm>
        </p:grpSpPr>
        <p:pic>
          <p:nvPicPr>
            <p:cNvPr id="12" name="Picture 11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B90597E8-0C3C-0706-F5A0-AC3F226CD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305" t="12054" r="3382" b="18219"/>
            <a:stretch/>
          </p:blipFill>
          <p:spPr>
            <a:xfrm>
              <a:off x="8415954" y="9652616"/>
              <a:ext cx="1456092" cy="425757"/>
            </a:xfrm>
            <a:prstGeom prst="rect">
              <a:avLst/>
            </a:prstGeom>
          </p:spPr>
        </p:pic>
        <p:sp>
          <p:nvSpPr>
            <p:cNvPr id="13" name="Google Shape;236;p12">
              <a:extLst>
                <a:ext uri="{FF2B5EF4-FFF2-40B4-BE49-F238E27FC236}">
                  <a16:creationId xmlns:a16="http://schemas.microsoft.com/office/drawing/2014/main" id="{8BBCED1F-1BE6-52A0-D2AD-964C8C16500B}"/>
                </a:ext>
              </a:extLst>
            </p:cNvPr>
            <p:cNvSpPr txBox="1"/>
            <p:nvPr/>
          </p:nvSpPr>
          <p:spPr>
            <a:xfrm>
              <a:off x="8202009" y="9606961"/>
              <a:ext cx="256149" cy="517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bg1"/>
                  </a:solidFill>
                  <a:latin typeface="Anton"/>
                  <a:sym typeface="Anton"/>
                </a:rPr>
                <a:t>6</a:t>
              </a:r>
              <a:endParaRPr sz="2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B16CADC5-B938-F180-F13F-1ADF5F537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792" y="123570"/>
            <a:ext cx="4703708" cy="1616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1B9B5F-AFB4-D4C2-41AD-1A8F6FC10E9E}"/>
              </a:ext>
            </a:extLst>
          </p:cNvPr>
          <p:cNvSpPr txBox="1"/>
          <p:nvPr/>
        </p:nvSpPr>
        <p:spPr>
          <a:xfrm>
            <a:off x="11356112" y="3073475"/>
            <a:ext cx="613410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1FF">
                  <a:lumMod val="40000"/>
                  <a:lumOff val="60000"/>
                </a:srgbClr>
              </a:buClr>
              <a:buSzTx/>
              <a:tabLst/>
              <a:defRPr/>
            </a:pP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Default Status:</a:t>
            </a:r>
          </a:p>
          <a:p>
            <a:pPr marL="361950" marR="0" lvl="0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1FF">
                  <a:lumMod val="40000"/>
                  <a:lumOff val="60000"/>
                </a:srgbClr>
              </a:buClr>
              <a:buSzTx/>
              <a:buFont typeface="+mj-lt"/>
              <a:buAutoNum type="arabicPeriod"/>
              <a:tabLst/>
              <a:defRPr/>
            </a:pPr>
            <a:endParaRPr lang="en-US" sz="21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1950" lvl="3" indent="-361950">
              <a:buClr>
                <a:srgbClr val="5271FF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The majority of borrowers (80%) are non-defaulters, while 20% are defaulters.</a:t>
            </a:r>
          </a:p>
          <a:p>
            <a:pPr lvl="3">
              <a:buClr>
                <a:srgbClr val="5271FF">
                  <a:lumMod val="40000"/>
                  <a:lumOff val="60000"/>
                </a:srgbClr>
              </a:buClr>
              <a:defRPr/>
            </a:pPr>
            <a:endParaRPr lang="en-US" sz="21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1950" lvl="3" indent="-361950">
              <a:buClr>
                <a:srgbClr val="5271FF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The default rates are manageable, but the 20% might raise concerns for stakeholders.</a:t>
            </a:r>
          </a:p>
          <a:p>
            <a:pPr marL="361950" lvl="3" indent="-361950">
              <a:buClr>
                <a:srgbClr val="5271FF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  <a:defRPr/>
            </a:pPr>
            <a:endParaRPr lang="en-US" sz="21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1950" lvl="3" indent="-361950">
              <a:buClr>
                <a:srgbClr val="5271FF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This indicates a need to analyse what factors (loan amount, loan term, interest rate or credit score) contribute to defaulting on loans.</a:t>
            </a:r>
          </a:p>
          <a:p>
            <a:pPr marL="361950" lvl="3" indent="-361950">
              <a:buClr>
                <a:srgbClr val="5271FF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The class imbalance is rectified for machine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F6725D-1696-E452-F7A0-AC157F70847F}"/>
              </a:ext>
            </a:extLst>
          </p:cNvPr>
          <p:cNvSpPr txBox="1"/>
          <p:nvPr/>
        </p:nvSpPr>
        <p:spPr>
          <a:xfrm>
            <a:off x="457558" y="8771964"/>
            <a:ext cx="704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Image(2): Screenshot of target variable visualization.</a:t>
            </a:r>
            <a:endParaRPr lang="en-Z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460">
          <a:extLst>
            <a:ext uri="{FF2B5EF4-FFF2-40B4-BE49-F238E27FC236}">
              <a16:creationId xmlns:a16="http://schemas.microsoft.com/office/drawing/2014/main" id="{9E4C681C-261A-DCD9-F796-6325EE3BE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19">
            <a:extLst>
              <a:ext uri="{FF2B5EF4-FFF2-40B4-BE49-F238E27FC236}">
                <a16:creationId xmlns:a16="http://schemas.microsoft.com/office/drawing/2014/main" id="{D36BAF19-6F93-0DC5-2ED5-CB12B896390F}"/>
              </a:ext>
            </a:extLst>
          </p:cNvPr>
          <p:cNvGrpSpPr/>
          <p:nvPr/>
        </p:nvGrpSpPr>
        <p:grpSpPr>
          <a:xfrm rot="2700000">
            <a:off x="13361614" y="9715385"/>
            <a:ext cx="2741636" cy="2922462"/>
            <a:chOff x="0" y="-47625"/>
            <a:chExt cx="722077" cy="769702"/>
          </a:xfrm>
        </p:grpSpPr>
        <p:sp>
          <p:nvSpPr>
            <p:cNvPr id="474" name="Google Shape;474;p19">
              <a:extLst>
                <a:ext uri="{FF2B5EF4-FFF2-40B4-BE49-F238E27FC236}">
                  <a16:creationId xmlns:a16="http://schemas.microsoft.com/office/drawing/2014/main" id="{93D95B8A-E0A9-38CF-C319-E640058A4358}"/>
                </a:ext>
              </a:extLst>
            </p:cNvPr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475" name="Google Shape;475;p19">
              <a:extLst>
                <a:ext uri="{FF2B5EF4-FFF2-40B4-BE49-F238E27FC236}">
                  <a16:creationId xmlns:a16="http://schemas.microsoft.com/office/drawing/2014/main" id="{83ECDAC4-0CDC-E0FD-A139-9D8438F619D5}"/>
                </a:ext>
              </a:extLst>
            </p:cNvPr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" name="Google Shape;476;p19">
            <a:extLst>
              <a:ext uri="{FF2B5EF4-FFF2-40B4-BE49-F238E27FC236}">
                <a16:creationId xmlns:a16="http://schemas.microsoft.com/office/drawing/2014/main" id="{AC355F81-CBE3-0DC1-458A-887209FD960C}"/>
              </a:ext>
            </a:extLst>
          </p:cNvPr>
          <p:cNvGrpSpPr/>
          <p:nvPr/>
        </p:nvGrpSpPr>
        <p:grpSpPr>
          <a:xfrm rot="2700000">
            <a:off x="14474829" y="-2542061"/>
            <a:ext cx="2741636" cy="2922462"/>
            <a:chOff x="0" y="-47625"/>
            <a:chExt cx="722077" cy="769702"/>
          </a:xfrm>
        </p:grpSpPr>
        <p:sp>
          <p:nvSpPr>
            <p:cNvPr id="477" name="Google Shape;477;p19">
              <a:extLst>
                <a:ext uri="{FF2B5EF4-FFF2-40B4-BE49-F238E27FC236}">
                  <a16:creationId xmlns:a16="http://schemas.microsoft.com/office/drawing/2014/main" id="{1CDC3A0F-900D-A30C-DD74-FDF9F115FB8D}"/>
                </a:ext>
              </a:extLst>
            </p:cNvPr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478" name="Google Shape;478;p19">
              <a:extLst>
                <a:ext uri="{FF2B5EF4-FFF2-40B4-BE49-F238E27FC236}">
                  <a16:creationId xmlns:a16="http://schemas.microsoft.com/office/drawing/2014/main" id="{ABF6FDFB-92A6-F001-1A36-8A97AF736DF5}"/>
                </a:ext>
              </a:extLst>
            </p:cNvPr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CBDBE1E-A065-E276-38C7-F57F5E9A6D2C}"/>
              </a:ext>
            </a:extLst>
          </p:cNvPr>
          <p:cNvGrpSpPr/>
          <p:nvPr/>
        </p:nvGrpSpPr>
        <p:grpSpPr>
          <a:xfrm>
            <a:off x="813343" y="921731"/>
            <a:ext cx="9428794" cy="8478088"/>
            <a:chOff x="829014" y="1880473"/>
            <a:chExt cx="6810877" cy="6124135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36B4595-EB5F-F4F8-7A3F-542536214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007" t="46223" r="72996" b="12620"/>
            <a:stretch/>
          </p:blipFill>
          <p:spPr>
            <a:xfrm>
              <a:off x="829014" y="1880473"/>
              <a:ext cx="3357284" cy="3011795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2FB0E9A-0CD4-7F32-45D5-1C8B5EB58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6890" t="45829" r="49113" b="13014"/>
            <a:stretch/>
          </p:blipFill>
          <p:spPr>
            <a:xfrm>
              <a:off x="4282607" y="1880473"/>
              <a:ext cx="3357284" cy="3011795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7715171-5702-C71B-BF2C-60271430A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0745" t="46034" r="25258" b="12809"/>
            <a:stretch/>
          </p:blipFill>
          <p:spPr>
            <a:xfrm>
              <a:off x="829014" y="4992813"/>
              <a:ext cx="3357284" cy="3011795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B3F1EA1-F80B-D6D8-80C0-94403AED9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3770" t="45521" r="2233" b="13322"/>
            <a:stretch/>
          </p:blipFill>
          <p:spPr>
            <a:xfrm>
              <a:off x="4282607" y="4992813"/>
              <a:ext cx="3357284" cy="3011795"/>
            </a:xfrm>
            <a:prstGeom prst="rect">
              <a:avLst/>
            </a:prstGeom>
          </p:spPr>
        </p:pic>
      </p:grpSp>
      <p:grpSp>
        <p:nvGrpSpPr>
          <p:cNvPr id="479" name="Google Shape;479;p19">
            <a:extLst>
              <a:ext uri="{FF2B5EF4-FFF2-40B4-BE49-F238E27FC236}">
                <a16:creationId xmlns:a16="http://schemas.microsoft.com/office/drawing/2014/main" id="{4CD43106-E414-850F-8C92-AF34E633D468}"/>
              </a:ext>
            </a:extLst>
          </p:cNvPr>
          <p:cNvGrpSpPr/>
          <p:nvPr/>
        </p:nvGrpSpPr>
        <p:grpSpPr>
          <a:xfrm rot="2700000">
            <a:off x="-2216815" y="3638522"/>
            <a:ext cx="2741636" cy="2922462"/>
            <a:chOff x="0" y="-47625"/>
            <a:chExt cx="722077" cy="769702"/>
          </a:xfrm>
        </p:grpSpPr>
        <p:sp>
          <p:nvSpPr>
            <p:cNvPr id="480" name="Google Shape;480;p19">
              <a:extLst>
                <a:ext uri="{FF2B5EF4-FFF2-40B4-BE49-F238E27FC236}">
                  <a16:creationId xmlns:a16="http://schemas.microsoft.com/office/drawing/2014/main" id="{A2BAFC5C-5E11-FF57-07A0-B390850543FC}"/>
                </a:ext>
              </a:extLst>
            </p:cNvPr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481" name="Google Shape;481;p19">
              <a:extLst>
                <a:ext uri="{FF2B5EF4-FFF2-40B4-BE49-F238E27FC236}">
                  <a16:creationId xmlns:a16="http://schemas.microsoft.com/office/drawing/2014/main" id="{542BF726-C632-45AC-E6A1-D36F40FCC945}"/>
                </a:ext>
              </a:extLst>
            </p:cNvPr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589B80-1101-B153-5565-673B965E1523}"/>
              </a:ext>
            </a:extLst>
          </p:cNvPr>
          <p:cNvGrpSpPr/>
          <p:nvPr/>
        </p:nvGrpSpPr>
        <p:grpSpPr>
          <a:xfrm>
            <a:off x="8202009" y="9606961"/>
            <a:ext cx="1670037" cy="517065"/>
            <a:chOff x="8202009" y="9606961"/>
            <a:chExt cx="1670037" cy="517065"/>
          </a:xfrm>
        </p:grpSpPr>
        <p:pic>
          <p:nvPicPr>
            <p:cNvPr id="12" name="Picture 11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71F8BCA6-B947-24BA-804D-96352FBB9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305" t="12054" r="3382" b="18219"/>
            <a:stretch/>
          </p:blipFill>
          <p:spPr>
            <a:xfrm>
              <a:off x="8415954" y="9652616"/>
              <a:ext cx="1456092" cy="425757"/>
            </a:xfrm>
            <a:prstGeom prst="rect">
              <a:avLst/>
            </a:prstGeom>
          </p:spPr>
        </p:pic>
        <p:sp>
          <p:nvSpPr>
            <p:cNvPr id="13" name="Google Shape;236;p12">
              <a:extLst>
                <a:ext uri="{FF2B5EF4-FFF2-40B4-BE49-F238E27FC236}">
                  <a16:creationId xmlns:a16="http://schemas.microsoft.com/office/drawing/2014/main" id="{F4F8582E-0C27-6C0C-BF93-8F1FD527EC91}"/>
                </a:ext>
              </a:extLst>
            </p:cNvPr>
            <p:cNvSpPr txBox="1"/>
            <p:nvPr/>
          </p:nvSpPr>
          <p:spPr>
            <a:xfrm>
              <a:off x="8202009" y="9606961"/>
              <a:ext cx="256149" cy="517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bg1"/>
                  </a:solidFill>
                  <a:latin typeface="Anton"/>
                  <a:sym typeface="Anton"/>
                </a:rPr>
                <a:t>7</a:t>
              </a:r>
              <a:endParaRPr sz="2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31BF997A-F8F0-38FB-49A2-2CA17F4B7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792" y="123570"/>
            <a:ext cx="2189108" cy="752506"/>
          </a:xfrm>
          <a:prstGeom prst="rect">
            <a:avLst/>
          </a:prstGeom>
        </p:spPr>
      </p:pic>
      <p:grpSp>
        <p:nvGrpSpPr>
          <p:cNvPr id="470" name="Google Shape;470;p19">
            <a:extLst>
              <a:ext uri="{FF2B5EF4-FFF2-40B4-BE49-F238E27FC236}">
                <a16:creationId xmlns:a16="http://schemas.microsoft.com/office/drawing/2014/main" id="{CEFB933B-E69E-C384-3149-A0DDCE72362E}"/>
              </a:ext>
            </a:extLst>
          </p:cNvPr>
          <p:cNvGrpSpPr/>
          <p:nvPr/>
        </p:nvGrpSpPr>
        <p:grpSpPr>
          <a:xfrm rot="2700000">
            <a:off x="16103837" y="-1684344"/>
            <a:ext cx="2741636" cy="2922462"/>
            <a:chOff x="0" y="-47625"/>
            <a:chExt cx="722077" cy="769702"/>
          </a:xfrm>
        </p:grpSpPr>
        <p:sp>
          <p:nvSpPr>
            <p:cNvPr id="471" name="Google Shape;471;p19">
              <a:extLst>
                <a:ext uri="{FF2B5EF4-FFF2-40B4-BE49-F238E27FC236}">
                  <a16:creationId xmlns:a16="http://schemas.microsoft.com/office/drawing/2014/main" id="{D3CBDDF4-DE69-33D1-3E4F-134E07FF7405}"/>
                </a:ext>
              </a:extLst>
            </p:cNvPr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472" name="Google Shape;472;p19">
              <a:extLst>
                <a:ext uri="{FF2B5EF4-FFF2-40B4-BE49-F238E27FC236}">
                  <a16:creationId xmlns:a16="http://schemas.microsoft.com/office/drawing/2014/main" id="{1CBB1901-0917-039C-FBD4-2B8C6A7D56E9}"/>
                </a:ext>
              </a:extLst>
            </p:cNvPr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9" name="Google Shape;469;p19">
            <a:extLst>
              <a:ext uri="{FF2B5EF4-FFF2-40B4-BE49-F238E27FC236}">
                <a16:creationId xmlns:a16="http://schemas.microsoft.com/office/drawing/2014/main" id="{2846991A-2FCF-EC5C-C847-CDB4DEE8E29E}"/>
              </a:ext>
            </a:extLst>
          </p:cNvPr>
          <p:cNvSpPr txBox="1"/>
          <p:nvPr/>
        </p:nvSpPr>
        <p:spPr>
          <a:xfrm>
            <a:off x="10574070" y="921731"/>
            <a:ext cx="1232184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Anton"/>
                <a:sym typeface="Anton"/>
              </a:rPr>
              <a:t>NUMERIC FEATURE VISUALIZATION</a:t>
            </a:r>
            <a:endParaRPr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3F6C33-6694-8A9D-AF66-3B1E68667BD8}"/>
              </a:ext>
            </a:extLst>
          </p:cNvPr>
          <p:cNvSpPr txBox="1"/>
          <p:nvPr/>
        </p:nvSpPr>
        <p:spPr>
          <a:xfrm>
            <a:off x="10725150" y="1843380"/>
            <a:ext cx="7105650" cy="7740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marR="0" lvl="0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1FF">
                  <a:lumMod val="40000"/>
                  <a:lumOff val="60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Loan Amount:</a:t>
            </a:r>
          </a:p>
          <a:p>
            <a:pPr marL="361950" lvl="3" indent="-361950">
              <a:buClr>
                <a:srgbClr val="5271FF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The drop near extremes suggests customers are less inclined to take very small or large loans or there may be a minimum threshold with loans capped at $100k.</a:t>
            </a:r>
          </a:p>
          <a:p>
            <a:pPr lvl="3">
              <a:buClr>
                <a:srgbClr val="5271FF">
                  <a:lumMod val="40000"/>
                  <a:lumOff val="60000"/>
                </a:srgbClr>
              </a:buClr>
              <a:defRPr/>
            </a:pPr>
            <a:endParaRPr lang="en-US" sz="21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1950" marR="0" lvl="0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1FF">
                  <a:lumMod val="40000"/>
                  <a:lumOff val="60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Interest Rate:</a:t>
            </a:r>
          </a:p>
          <a:p>
            <a:pPr marL="361950" lvl="1" indent="-361950">
              <a:buClr>
                <a:srgbClr val="5271FF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The bell-shaped distribution indicates consistent risk pricing, with most clients receiving mid-range rates. </a:t>
            </a:r>
          </a:p>
          <a:p>
            <a:pPr lvl="1">
              <a:buClr>
                <a:srgbClr val="5271FF">
                  <a:lumMod val="40000"/>
                  <a:lumOff val="60000"/>
                </a:srgbClr>
              </a:buClr>
              <a:defRPr/>
            </a:pPr>
            <a:endParaRPr lang="en-US" sz="21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1950" marR="0" lvl="0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1FF">
                  <a:lumMod val="40000"/>
                  <a:lumOff val="60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Loan Term:</a:t>
            </a:r>
          </a:p>
          <a:p>
            <a:pPr marL="361950" lvl="1" indent="-361950">
              <a:buClr>
                <a:srgbClr val="5271FF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Borrowers are spread evenly across available loan term options, indicating flexibility in loan structuring.</a:t>
            </a:r>
          </a:p>
          <a:p>
            <a:pPr lvl="1">
              <a:buClr>
                <a:srgbClr val="5271FF">
                  <a:lumMod val="40000"/>
                  <a:lumOff val="60000"/>
                </a:srgbClr>
              </a:buClr>
              <a:defRPr/>
            </a:pPr>
            <a:endParaRPr lang="en-US" sz="21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1950" marR="0" lvl="0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1FF">
                  <a:lumMod val="40000"/>
                  <a:lumOff val="60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Credit Score:</a:t>
            </a:r>
          </a:p>
          <a:p>
            <a:pPr marL="361950" marR="0" lvl="0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1FF">
                  <a:lumMod val="40000"/>
                  <a:lumOff val="6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 broad spectrum of credit scores are accommodated by the company indicating inclusivity in lending practices.</a:t>
            </a:r>
          </a:p>
          <a:p>
            <a:pPr marL="361950" marR="0" lvl="0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1FF">
                  <a:lumMod val="40000"/>
                  <a:lumOff val="6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The drop-off at the lower and higher ranges could indicate groups that are under-served due to either risk concerns or limited demand.</a:t>
            </a:r>
          </a:p>
          <a:p>
            <a:pPr marL="3714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1FF">
                  <a:lumMod val="40000"/>
                  <a:lumOff val="60000"/>
                </a:srgbClr>
              </a:buClr>
              <a:buSzTx/>
              <a:tabLst/>
              <a:defRPr/>
            </a:pP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977C0F-1FBB-E40B-09B0-E67F6610ED23}"/>
              </a:ext>
            </a:extLst>
          </p:cNvPr>
          <p:cNvSpPr txBox="1"/>
          <p:nvPr/>
        </p:nvSpPr>
        <p:spPr>
          <a:xfrm>
            <a:off x="736392" y="9417656"/>
            <a:ext cx="704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Image(3): Screenshot of visualization of numeric features.</a:t>
            </a:r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526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460">
          <a:extLst>
            <a:ext uri="{FF2B5EF4-FFF2-40B4-BE49-F238E27FC236}">
              <a16:creationId xmlns:a16="http://schemas.microsoft.com/office/drawing/2014/main" id="{E6F0259D-D32E-EDBA-BAA2-C90DAB8BF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19">
            <a:extLst>
              <a:ext uri="{FF2B5EF4-FFF2-40B4-BE49-F238E27FC236}">
                <a16:creationId xmlns:a16="http://schemas.microsoft.com/office/drawing/2014/main" id="{F2C00DA9-BD1F-B95A-93F0-3D3AD75DF5F1}"/>
              </a:ext>
            </a:extLst>
          </p:cNvPr>
          <p:cNvGrpSpPr/>
          <p:nvPr/>
        </p:nvGrpSpPr>
        <p:grpSpPr>
          <a:xfrm rot="2700000">
            <a:off x="13361614" y="9715385"/>
            <a:ext cx="2741636" cy="2922462"/>
            <a:chOff x="0" y="-47625"/>
            <a:chExt cx="722077" cy="769702"/>
          </a:xfrm>
        </p:grpSpPr>
        <p:sp>
          <p:nvSpPr>
            <p:cNvPr id="474" name="Google Shape;474;p19">
              <a:extLst>
                <a:ext uri="{FF2B5EF4-FFF2-40B4-BE49-F238E27FC236}">
                  <a16:creationId xmlns:a16="http://schemas.microsoft.com/office/drawing/2014/main" id="{D3295E88-8F90-2C09-BD19-DD281427DE2F}"/>
                </a:ext>
              </a:extLst>
            </p:cNvPr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475" name="Google Shape;475;p19">
              <a:extLst>
                <a:ext uri="{FF2B5EF4-FFF2-40B4-BE49-F238E27FC236}">
                  <a16:creationId xmlns:a16="http://schemas.microsoft.com/office/drawing/2014/main" id="{10CA3748-51CC-5A6F-CD80-04FEBBDB9FD9}"/>
                </a:ext>
              </a:extLst>
            </p:cNvPr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" name="Google Shape;476;p19">
            <a:extLst>
              <a:ext uri="{FF2B5EF4-FFF2-40B4-BE49-F238E27FC236}">
                <a16:creationId xmlns:a16="http://schemas.microsoft.com/office/drawing/2014/main" id="{FA1B31F8-B2D9-0EA1-1313-46570C86CEFB}"/>
              </a:ext>
            </a:extLst>
          </p:cNvPr>
          <p:cNvGrpSpPr/>
          <p:nvPr/>
        </p:nvGrpSpPr>
        <p:grpSpPr>
          <a:xfrm rot="2700000">
            <a:off x="14474829" y="-2542061"/>
            <a:ext cx="2741636" cy="2922462"/>
            <a:chOff x="0" y="-47625"/>
            <a:chExt cx="722077" cy="769702"/>
          </a:xfrm>
        </p:grpSpPr>
        <p:sp>
          <p:nvSpPr>
            <p:cNvPr id="477" name="Google Shape;477;p19">
              <a:extLst>
                <a:ext uri="{FF2B5EF4-FFF2-40B4-BE49-F238E27FC236}">
                  <a16:creationId xmlns:a16="http://schemas.microsoft.com/office/drawing/2014/main" id="{3B734E31-4CD8-5E55-1D49-41B9687EE501}"/>
                </a:ext>
              </a:extLst>
            </p:cNvPr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478" name="Google Shape;478;p19">
              <a:extLst>
                <a:ext uri="{FF2B5EF4-FFF2-40B4-BE49-F238E27FC236}">
                  <a16:creationId xmlns:a16="http://schemas.microsoft.com/office/drawing/2014/main" id="{602FF39C-A0B0-12BB-B0B7-9658DB32605C}"/>
                </a:ext>
              </a:extLst>
            </p:cNvPr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479;p19">
            <a:extLst>
              <a:ext uri="{FF2B5EF4-FFF2-40B4-BE49-F238E27FC236}">
                <a16:creationId xmlns:a16="http://schemas.microsoft.com/office/drawing/2014/main" id="{1B6E8C1B-91B8-40C7-30D7-566BBF6C8D97}"/>
              </a:ext>
            </a:extLst>
          </p:cNvPr>
          <p:cNvGrpSpPr/>
          <p:nvPr/>
        </p:nvGrpSpPr>
        <p:grpSpPr>
          <a:xfrm rot="2700000">
            <a:off x="-2216815" y="3638522"/>
            <a:ext cx="2741636" cy="2922462"/>
            <a:chOff x="0" y="-47625"/>
            <a:chExt cx="722077" cy="769702"/>
          </a:xfrm>
        </p:grpSpPr>
        <p:sp>
          <p:nvSpPr>
            <p:cNvPr id="480" name="Google Shape;480;p19">
              <a:extLst>
                <a:ext uri="{FF2B5EF4-FFF2-40B4-BE49-F238E27FC236}">
                  <a16:creationId xmlns:a16="http://schemas.microsoft.com/office/drawing/2014/main" id="{6B1E5771-5CC8-774A-D1FB-51353CE2508A}"/>
                </a:ext>
              </a:extLst>
            </p:cNvPr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481" name="Google Shape;481;p19">
              <a:extLst>
                <a:ext uri="{FF2B5EF4-FFF2-40B4-BE49-F238E27FC236}">
                  <a16:creationId xmlns:a16="http://schemas.microsoft.com/office/drawing/2014/main" id="{29B1330F-5BDB-B7CC-4970-D09952BEE15F}"/>
                </a:ext>
              </a:extLst>
            </p:cNvPr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3ECC4D7-C8E3-2737-423F-56773D8B8C79}"/>
              </a:ext>
            </a:extLst>
          </p:cNvPr>
          <p:cNvGrpSpPr/>
          <p:nvPr/>
        </p:nvGrpSpPr>
        <p:grpSpPr>
          <a:xfrm>
            <a:off x="8202009" y="9606961"/>
            <a:ext cx="1670037" cy="517065"/>
            <a:chOff x="8202009" y="9606961"/>
            <a:chExt cx="1670037" cy="517065"/>
          </a:xfrm>
        </p:grpSpPr>
        <p:pic>
          <p:nvPicPr>
            <p:cNvPr id="12" name="Picture 11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57597895-29DA-348E-F192-836A02CD7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305" t="12054" r="3382" b="18219"/>
            <a:stretch/>
          </p:blipFill>
          <p:spPr>
            <a:xfrm>
              <a:off x="8415954" y="9652616"/>
              <a:ext cx="1456092" cy="425757"/>
            </a:xfrm>
            <a:prstGeom prst="rect">
              <a:avLst/>
            </a:prstGeom>
          </p:spPr>
        </p:pic>
        <p:sp>
          <p:nvSpPr>
            <p:cNvPr id="13" name="Google Shape;236;p12">
              <a:extLst>
                <a:ext uri="{FF2B5EF4-FFF2-40B4-BE49-F238E27FC236}">
                  <a16:creationId xmlns:a16="http://schemas.microsoft.com/office/drawing/2014/main" id="{D6C7B754-378E-55F1-9618-72FB78506AC8}"/>
                </a:ext>
              </a:extLst>
            </p:cNvPr>
            <p:cNvSpPr txBox="1"/>
            <p:nvPr/>
          </p:nvSpPr>
          <p:spPr>
            <a:xfrm>
              <a:off x="8202009" y="9606961"/>
              <a:ext cx="256149" cy="517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bg1"/>
                  </a:solidFill>
                  <a:latin typeface="Anton"/>
                  <a:sym typeface="Anton"/>
                </a:rPr>
                <a:t>8</a:t>
              </a:r>
              <a:endParaRPr sz="2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9298E1F1-C654-7BB1-DC64-EB906C913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92" y="123570"/>
            <a:ext cx="2189108" cy="752506"/>
          </a:xfrm>
          <a:prstGeom prst="rect">
            <a:avLst/>
          </a:prstGeom>
        </p:spPr>
      </p:pic>
      <p:grpSp>
        <p:nvGrpSpPr>
          <p:cNvPr id="470" name="Google Shape;470;p19">
            <a:extLst>
              <a:ext uri="{FF2B5EF4-FFF2-40B4-BE49-F238E27FC236}">
                <a16:creationId xmlns:a16="http://schemas.microsoft.com/office/drawing/2014/main" id="{EB861CE7-65B3-C918-8A6D-4B027C351C79}"/>
              </a:ext>
            </a:extLst>
          </p:cNvPr>
          <p:cNvGrpSpPr/>
          <p:nvPr/>
        </p:nvGrpSpPr>
        <p:grpSpPr>
          <a:xfrm rot="2700000">
            <a:off x="16103837" y="-1684344"/>
            <a:ext cx="2741636" cy="2922462"/>
            <a:chOff x="0" y="-47625"/>
            <a:chExt cx="722077" cy="769702"/>
          </a:xfrm>
        </p:grpSpPr>
        <p:sp>
          <p:nvSpPr>
            <p:cNvPr id="471" name="Google Shape;471;p19">
              <a:extLst>
                <a:ext uri="{FF2B5EF4-FFF2-40B4-BE49-F238E27FC236}">
                  <a16:creationId xmlns:a16="http://schemas.microsoft.com/office/drawing/2014/main" id="{0AF8A5E4-0F07-F71B-7767-430E62B69195}"/>
                </a:ext>
              </a:extLst>
            </p:cNvPr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472" name="Google Shape;472;p19">
              <a:extLst>
                <a:ext uri="{FF2B5EF4-FFF2-40B4-BE49-F238E27FC236}">
                  <a16:creationId xmlns:a16="http://schemas.microsoft.com/office/drawing/2014/main" id="{B380B565-AFFC-F09C-A9BA-8711EDC54995}"/>
                </a:ext>
              </a:extLst>
            </p:cNvPr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9" name="Google Shape;469;p19">
            <a:extLst>
              <a:ext uri="{FF2B5EF4-FFF2-40B4-BE49-F238E27FC236}">
                <a16:creationId xmlns:a16="http://schemas.microsoft.com/office/drawing/2014/main" id="{A6C29F19-DB0E-7F8A-C200-CBBF75C5AC77}"/>
              </a:ext>
            </a:extLst>
          </p:cNvPr>
          <p:cNvSpPr txBox="1"/>
          <p:nvPr/>
        </p:nvSpPr>
        <p:spPr>
          <a:xfrm>
            <a:off x="8727088" y="972392"/>
            <a:ext cx="1232184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Anton"/>
                <a:sym typeface="Anton"/>
              </a:rPr>
              <a:t>CATEGORICAL FEATURE VISUALIZATION</a:t>
            </a:r>
            <a:endParaRPr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EC80E9-3011-81F6-A422-2F67C4040D65}"/>
              </a:ext>
            </a:extLst>
          </p:cNvPr>
          <p:cNvSpPr txBox="1"/>
          <p:nvPr/>
        </p:nvSpPr>
        <p:spPr>
          <a:xfrm>
            <a:off x="8677748" y="2807445"/>
            <a:ext cx="9019309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marR="0" lvl="0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1FF">
                  <a:lumMod val="40000"/>
                  <a:lumOff val="60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Loan Type:</a:t>
            </a:r>
          </a:p>
          <a:p>
            <a:pPr marL="361950" lvl="3" indent="-361950">
              <a:buClr>
                <a:srgbClr val="5271FF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Diverse loan types, with </a:t>
            </a: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Car</a:t>
            </a: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Personal</a:t>
            </a: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Home loans </a:t>
            </a: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being most common and </a:t>
            </a: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Education</a:t>
            </a: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slightly less common.</a:t>
            </a:r>
          </a:p>
          <a:p>
            <a:pPr lvl="3">
              <a:buClr>
                <a:srgbClr val="5271FF">
                  <a:lumMod val="40000"/>
                  <a:lumOff val="60000"/>
                </a:srgbClr>
              </a:buClr>
              <a:defRPr/>
            </a:pPr>
            <a:endParaRPr lang="en-US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1950" marR="0" lvl="0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1FF">
                  <a:lumMod val="40000"/>
                  <a:lumOff val="60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Employment Type:</a:t>
            </a:r>
          </a:p>
          <a:p>
            <a:pPr marL="361950" lvl="1" indent="-361950">
              <a:buClr>
                <a:srgbClr val="5271FF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Customers evenly split among employment types (</a:t>
            </a: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Self-employed</a:t>
            </a: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Full-time</a:t>
            </a: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Part-time</a:t>
            </a: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</a:p>
          <a:p>
            <a:pPr lvl="1">
              <a:buClr>
                <a:srgbClr val="5271FF">
                  <a:lumMod val="40000"/>
                  <a:lumOff val="60000"/>
                </a:srgbClr>
              </a:buClr>
              <a:defRPr/>
            </a:pPr>
            <a:endParaRPr lang="en-US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1950" marR="0" lvl="0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1FF">
                  <a:lumMod val="40000"/>
                  <a:lumOff val="60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Income Level:</a:t>
            </a:r>
          </a:p>
          <a:p>
            <a:pPr marL="361950" lvl="1" indent="-361950">
              <a:buClr>
                <a:srgbClr val="5271FF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Balanced distribution across </a:t>
            </a: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Low</a:t>
            </a: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Medium</a:t>
            </a: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High</a:t>
            </a: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incomes.</a:t>
            </a:r>
          </a:p>
          <a:p>
            <a:pPr lvl="1">
              <a:buClr>
                <a:srgbClr val="5271FF">
                  <a:lumMod val="40000"/>
                  <a:lumOff val="60000"/>
                </a:srgbClr>
              </a:buClr>
              <a:defRPr/>
            </a:pPr>
            <a:endParaRPr lang="en-US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1950" marR="0" lvl="0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1FF">
                  <a:lumMod val="40000"/>
                  <a:lumOff val="60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Gender:</a:t>
            </a:r>
          </a:p>
          <a:p>
            <a:pPr marL="361950" lvl="1" indent="-361950">
              <a:buClr>
                <a:srgbClr val="5271FF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Equal representation of </a:t>
            </a: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Male</a:t>
            </a: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Female</a:t>
            </a: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customers..</a:t>
            </a:r>
          </a:p>
          <a:p>
            <a:pPr marL="361950" lvl="1" indent="-361950">
              <a:buClr>
                <a:srgbClr val="5271FF">
                  <a:lumMod val="40000"/>
                  <a:lumOff val="60000"/>
                </a:srgbClr>
              </a:buClr>
              <a:buFont typeface="+mj-lt"/>
              <a:buAutoNum type="arabicPeriod"/>
              <a:defRPr/>
            </a:pPr>
            <a:endParaRPr lang="en-US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1950" marR="0" lvl="0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1FF">
                  <a:lumMod val="40000"/>
                  <a:lumOff val="60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Marital Status:</a:t>
            </a:r>
          </a:p>
          <a:p>
            <a:pPr marL="361950" lvl="1" indent="-361950">
              <a:buClr>
                <a:srgbClr val="5271FF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chemeClr val="bg1"/>
                </a:solidFill>
                <a:latin typeface="Montserrat"/>
                <a:sym typeface="Montserrat"/>
              </a:rPr>
              <a:t>Majority are </a:t>
            </a:r>
            <a:r>
              <a:rPr lang="en-US" sz="2100" b="1" dirty="0">
                <a:solidFill>
                  <a:schemeClr val="bg1"/>
                </a:solidFill>
                <a:latin typeface="Montserrat"/>
                <a:sym typeface="Montserrat"/>
              </a:rPr>
              <a:t>Single</a:t>
            </a:r>
            <a:r>
              <a:rPr lang="en-US" sz="2100" dirty="0">
                <a:solidFill>
                  <a:schemeClr val="bg1"/>
                </a:solidFill>
                <a:latin typeface="Montserrat"/>
                <a:sym typeface="Montserrat"/>
              </a:rPr>
              <a:t> or </a:t>
            </a:r>
            <a:r>
              <a:rPr lang="en-US" sz="2100" b="1" dirty="0">
                <a:solidFill>
                  <a:schemeClr val="bg1"/>
                </a:solidFill>
                <a:latin typeface="Montserrat"/>
                <a:sym typeface="Montserrat"/>
              </a:rPr>
              <a:t>Married</a:t>
            </a:r>
            <a:r>
              <a:rPr lang="en-US" sz="2100" dirty="0">
                <a:solidFill>
                  <a:schemeClr val="bg1"/>
                </a:solidFill>
                <a:latin typeface="Montserrat"/>
                <a:sym typeface="Montserrat"/>
              </a:rPr>
              <a:t>, with a slightly smaller proportion of </a:t>
            </a:r>
            <a:r>
              <a:rPr lang="en-US" sz="2100" b="1" dirty="0">
                <a:solidFill>
                  <a:schemeClr val="bg1"/>
                </a:solidFill>
                <a:latin typeface="Montserrat"/>
                <a:sym typeface="Montserrat"/>
              </a:rPr>
              <a:t>Divorced</a:t>
            </a:r>
            <a:r>
              <a:rPr lang="en-US" sz="2100" dirty="0">
                <a:solidFill>
                  <a:schemeClr val="bg1"/>
                </a:solidFill>
                <a:latin typeface="Montserrat"/>
                <a:sym typeface="Montserrat"/>
              </a:rPr>
              <a:t> individuals.</a:t>
            </a:r>
          </a:p>
          <a:p>
            <a:pPr lvl="1">
              <a:buClr>
                <a:srgbClr val="5271FF">
                  <a:lumMod val="40000"/>
                  <a:lumOff val="60000"/>
                </a:srgbClr>
              </a:buClr>
              <a:defRPr/>
            </a:pPr>
            <a:endParaRPr lang="en-US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1950" marR="0" lvl="0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1FF">
                  <a:lumMod val="40000"/>
                  <a:lumOff val="60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Education Level:</a:t>
            </a:r>
          </a:p>
          <a:p>
            <a:pPr marL="361950" marR="0" lvl="0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1FF">
                  <a:lumMod val="40000"/>
                  <a:lumOff val="6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Most customers have a </a:t>
            </a: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Master's</a:t>
            </a: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Bachelor's</a:t>
            </a: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or </a:t>
            </a: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PhD</a:t>
            </a: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with fewer having only </a:t>
            </a: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High-School</a:t>
            </a: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education.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3402B6-5F21-871B-67B9-ABD499D09B6D}"/>
              </a:ext>
            </a:extLst>
          </p:cNvPr>
          <p:cNvSpPr txBox="1"/>
          <p:nvPr/>
        </p:nvSpPr>
        <p:spPr>
          <a:xfrm>
            <a:off x="842893" y="9179870"/>
            <a:ext cx="704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Image(4): Screenshot of visualization of categorical features.</a:t>
            </a:r>
            <a:endParaRPr lang="en-ZA" dirty="0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128FF6-FB99-6F3D-1FF7-1FA6D2DCD69A}"/>
              </a:ext>
            </a:extLst>
          </p:cNvPr>
          <p:cNvGrpSpPr/>
          <p:nvPr/>
        </p:nvGrpSpPr>
        <p:grpSpPr>
          <a:xfrm>
            <a:off x="855652" y="1161564"/>
            <a:ext cx="7160850" cy="8004241"/>
            <a:chOff x="547162" y="1263255"/>
            <a:chExt cx="7160850" cy="8004241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1947E4C-59A6-F0C3-2558-DC809A82C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938" t="42948" r="65191" b="14498"/>
            <a:stretch/>
          </p:blipFill>
          <p:spPr>
            <a:xfrm>
              <a:off x="562414" y="1263255"/>
              <a:ext cx="3503640" cy="2631412"/>
            </a:xfrm>
            <a:prstGeom prst="rect">
              <a:avLst/>
            </a:prstGeom>
          </p:spPr>
        </p:pic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3763FBA-782C-39BC-C94A-EE3CF5F1C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345" t="42911" r="33743" b="14535"/>
            <a:stretch/>
          </p:blipFill>
          <p:spPr>
            <a:xfrm>
              <a:off x="4177244" y="1263255"/>
              <a:ext cx="3495302" cy="2621736"/>
            </a:xfrm>
            <a:prstGeom prst="rect">
              <a:avLst/>
            </a:prstGeom>
          </p:spPr>
        </p:pic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0CB2B53-FDFD-24A6-853B-52B8C332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5507" t="42524" r="1572" b="14922"/>
            <a:stretch/>
          </p:blipFill>
          <p:spPr>
            <a:xfrm>
              <a:off x="552285" y="4022531"/>
              <a:ext cx="3503640" cy="2547403"/>
            </a:xfrm>
            <a:prstGeom prst="rect">
              <a:avLst/>
            </a:prstGeom>
          </p:spPr>
        </p:pic>
        <p:pic>
          <p:nvPicPr>
            <p:cNvPr id="15" name="Picture 1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9586F0D-7DC9-DB85-3908-064B21FDF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895" t="40034" r="65553" b="19535"/>
            <a:stretch/>
          </p:blipFill>
          <p:spPr>
            <a:xfrm>
              <a:off x="4173869" y="4022530"/>
              <a:ext cx="3534143" cy="2547403"/>
            </a:xfrm>
            <a:prstGeom prst="rect">
              <a:avLst/>
            </a:prstGeom>
          </p:spPr>
        </p:pic>
        <p:pic>
          <p:nvPicPr>
            <p:cNvPr id="16" name="Picture 1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9CDED48-3EED-9755-5234-D9475B088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4405" t="40034" r="34043" b="19535"/>
            <a:stretch/>
          </p:blipFill>
          <p:spPr>
            <a:xfrm>
              <a:off x="547162" y="6697798"/>
              <a:ext cx="3534143" cy="2547403"/>
            </a:xfrm>
            <a:prstGeom prst="rect">
              <a:avLst/>
            </a:prstGeom>
          </p:spPr>
        </p:pic>
        <p:pic>
          <p:nvPicPr>
            <p:cNvPr id="17" name="Picture 1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6F17E65-B99D-16DD-1FE9-63A64940E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65656" t="40316" r="2792" b="18483"/>
            <a:stretch/>
          </p:blipFill>
          <p:spPr>
            <a:xfrm>
              <a:off x="4206809" y="6720093"/>
              <a:ext cx="3468097" cy="2547403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B788AF7-B152-DD77-2C79-FE0BA82121BB}"/>
              </a:ext>
            </a:extLst>
          </p:cNvPr>
          <p:cNvSpPr txBox="1"/>
          <p:nvPr/>
        </p:nvSpPr>
        <p:spPr>
          <a:xfrm>
            <a:off x="8727088" y="1873233"/>
            <a:ext cx="91211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Montserrat"/>
              </a:rPr>
              <a:t>No imbalanced classes were identified that could bias the machine learning models.</a:t>
            </a:r>
            <a:endParaRPr lang="en-ZA" sz="2100" dirty="0">
              <a:solidFill>
                <a:schemeClr val="bg1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85473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460">
          <a:extLst>
            <a:ext uri="{FF2B5EF4-FFF2-40B4-BE49-F238E27FC236}">
              <a16:creationId xmlns:a16="http://schemas.microsoft.com/office/drawing/2014/main" id="{A4E79800-1119-A1A9-E77B-BBC3A46FE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19">
            <a:extLst>
              <a:ext uri="{FF2B5EF4-FFF2-40B4-BE49-F238E27FC236}">
                <a16:creationId xmlns:a16="http://schemas.microsoft.com/office/drawing/2014/main" id="{7CF98196-5308-A066-9353-689B756FD9C2}"/>
              </a:ext>
            </a:extLst>
          </p:cNvPr>
          <p:cNvGrpSpPr/>
          <p:nvPr/>
        </p:nvGrpSpPr>
        <p:grpSpPr>
          <a:xfrm rot="2700000">
            <a:off x="12529632" y="-2026173"/>
            <a:ext cx="2741636" cy="2922462"/>
            <a:chOff x="0" y="-47625"/>
            <a:chExt cx="722077" cy="769702"/>
          </a:xfrm>
        </p:grpSpPr>
        <p:sp>
          <p:nvSpPr>
            <p:cNvPr id="471" name="Google Shape;471;p19">
              <a:extLst>
                <a:ext uri="{FF2B5EF4-FFF2-40B4-BE49-F238E27FC236}">
                  <a16:creationId xmlns:a16="http://schemas.microsoft.com/office/drawing/2014/main" id="{97CA3023-5344-8D57-1A60-DB5D340977A6}"/>
                </a:ext>
              </a:extLst>
            </p:cNvPr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472" name="Google Shape;472;p19">
              <a:extLst>
                <a:ext uri="{FF2B5EF4-FFF2-40B4-BE49-F238E27FC236}">
                  <a16:creationId xmlns:a16="http://schemas.microsoft.com/office/drawing/2014/main" id="{827B1078-6C37-BED3-9708-AABEF18CC5CC}"/>
                </a:ext>
              </a:extLst>
            </p:cNvPr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3" name="Google Shape;473;p19">
            <a:extLst>
              <a:ext uri="{FF2B5EF4-FFF2-40B4-BE49-F238E27FC236}">
                <a16:creationId xmlns:a16="http://schemas.microsoft.com/office/drawing/2014/main" id="{54AEEE45-9431-D083-CFA1-2C12D4DA45BD}"/>
              </a:ext>
            </a:extLst>
          </p:cNvPr>
          <p:cNvGrpSpPr/>
          <p:nvPr/>
        </p:nvGrpSpPr>
        <p:grpSpPr>
          <a:xfrm rot="2700000">
            <a:off x="16981114" y="3618337"/>
            <a:ext cx="2741636" cy="2922462"/>
            <a:chOff x="0" y="-47625"/>
            <a:chExt cx="722077" cy="769702"/>
          </a:xfrm>
        </p:grpSpPr>
        <p:sp>
          <p:nvSpPr>
            <p:cNvPr id="474" name="Google Shape;474;p19">
              <a:extLst>
                <a:ext uri="{FF2B5EF4-FFF2-40B4-BE49-F238E27FC236}">
                  <a16:creationId xmlns:a16="http://schemas.microsoft.com/office/drawing/2014/main" id="{926EBA01-49DD-AFB9-C4B5-A78A1200A4D1}"/>
                </a:ext>
              </a:extLst>
            </p:cNvPr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475" name="Google Shape;475;p19">
              <a:extLst>
                <a:ext uri="{FF2B5EF4-FFF2-40B4-BE49-F238E27FC236}">
                  <a16:creationId xmlns:a16="http://schemas.microsoft.com/office/drawing/2014/main" id="{CE0AC208-6AA8-17D5-DB56-AD1FB8D9E1A4}"/>
                </a:ext>
              </a:extLst>
            </p:cNvPr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" name="Google Shape;476;p19">
            <a:extLst>
              <a:ext uri="{FF2B5EF4-FFF2-40B4-BE49-F238E27FC236}">
                <a16:creationId xmlns:a16="http://schemas.microsoft.com/office/drawing/2014/main" id="{89FD45BC-4029-18F8-CF16-0D064715365F}"/>
              </a:ext>
            </a:extLst>
          </p:cNvPr>
          <p:cNvGrpSpPr/>
          <p:nvPr/>
        </p:nvGrpSpPr>
        <p:grpSpPr>
          <a:xfrm rot="2700000">
            <a:off x="11198247" y="-1685832"/>
            <a:ext cx="2741636" cy="2922462"/>
            <a:chOff x="0" y="-47625"/>
            <a:chExt cx="722077" cy="769702"/>
          </a:xfrm>
        </p:grpSpPr>
        <p:sp>
          <p:nvSpPr>
            <p:cNvPr id="477" name="Google Shape;477;p19">
              <a:extLst>
                <a:ext uri="{FF2B5EF4-FFF2-40B4-BE49-F238E27FC236}">
                  <a16:creationId xmlns:a16="http://schemas.microsoft.com/office/drawing/2014/main" id="{F65B6C54-6B63-9265-B3E8-BE74698414B4}"/>
                </a:ext>
              </a:extLst>
            </p:cNvPr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478" name="Google Shape;478;p19">
              <a:extLst>
                <a:ext uri="{FF2B5EF4-FFF2-40B4-BE49-F238E27FC236}">
                  <a16:creationId xmlns:a16="http://schemas.microsoft.com/office/drawing/2014/main" id="{4CA4AC80-955C-18F0-F0BD-B14455398962}"/>
                </a:ext>
              </a:extLst>
            </p:cNvPr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0145E-B808-FBDF-6EFA-0A650C528372}"/>
              </a:ext>
            </a:extLst>
          </p:cNvPr>
          <p:cNvGrpSpPr/>
          <p:nvPr/>
        </p:nvGrpSpPr>
        <p:grpSpPr>
          <a:xfrm>
            <a:off x="8202009" y="9606961"/>
            <a:ext cx="1670037" cy="517065"/>
            <a:chOff x="8202009" y="9606961"/>
            <a:chExt cx="1670037" cy="517065"/>
          </a:xfrm>
        </p:grpSpPr>
        <p:pic>
          <p:nvPicPr>
            <p:cNvPr id="12" name="Picture 11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7301E893-077E-27F0-94E3-A11A95577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305" t="12054" r="3382" b="18219"/>
            <a:stretch/>
          </p:blipFill>
          <p:spPr>
            <a:xfrm>
              <a:off x="8415954" y="9652616"/>
              <a:ext cx="1456092" cy="425757"/>
            </a:xfrm>
            <a:prstGeom prst="rect">
              <a:avLst/>
            </a:prstGeom>
          </p:spPr>
        </p:pic>
        <p:sp>
          <p:nvSpPr>
            <p:cNvPr id="13" name="Google Shape;236;p12">
              <a:extLst>
                <a:ext uri="{FF2B5EF4-FFF2-40B4-BE49-F238E27FC236}">
                  <a16:creationId xmlns:a16="http://schemas.microsoft.com/office/drawing/2014/main" id="{63B0A757-9342-1229-A257-0C283551E7E3}"/>
                </a:ext>
              </a:extLst>
            </p:cNvPr>
            <p:cNvSpPr txBox="1"/>
            <p:nvPr/>
          </p:nvSpPr>
          <p:spPr>
            <a:xfrm>
              <a:off x="8202009" y="9606961"/>
              <a:ext cx="256149" cy="517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bg1"/>
                  </a:solidFill>
                  <a:latin typeface="Anton"/>
                  <a:sym typeface="Anton"/>
                </a:rPr>
                <a:t>9</a:t>
              </a:r>
              <a:endParaRPr sz="2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2663A29-358D-3D5E-133D-B0973F969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92" y="123570"/>
            <a:ext cx="2189108" cy="752506"/>
          </a:xfrm>
          <a:prstGeom prst="rect">
            <a:avLst/>
          </a:prstGeom>
        </p:spPr>
      </p:pic>
      <p:sp>
        <p:nvSpPr>
          <p:cNvPr id="2" name="Google Shape;469;p19">
            <a:extLst>
              <a:ext uri="{FF2B5EF4-FFF2-40B4-BE49-F238E27FC236}">
                <a16:creationId xmlns:a16="http://schemas.microsoft.com/office/drawing/2014/main" id="{02E9715E-C31F-F3A7-1F07-320880E5BE37}"/>
              </a:ext>
            </a:extLst>
          </p:cNvPr>
          <p:cNvSpPr txBox="1"/>
          <p:nvPr/>
        </p:nvSpPr>
        <p:spPr>
          <a:xfrm>
            <a:off x="9529012" y="2629859"/>
            <a:ext cx="8295936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Anton"/>
                <a:sym typeface="Anton"/>
              </a:rPr>
              <a:t>OUTLIERS VISUALIZATION</a:t>
            </a:r>
            <a:endParaRPr sz="1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584287-1A3F-70E7-AC1A-7C70A92FFA9D}"/>
              </a:ext>
            </a:extLst>
          </p:cNvPr>
          <p:cNvGrpSpPr/>
          <p:nvPr/>
        </p:nvGrpSpPr>
        <p:grpSpPr>
          <a:xfrm>
            <a:off x="638159" y="1202384"/>
            <a:ext cx="8566418" cy="8358924"/>
            <a:chOff x="996636" y="1926934"/>
            <a:chExt cx="6897590" cy="6730517"/>
          </a:xfrm>
        </p:grpSpPr>
        <p:pic>
          <p:nvPicPr>
            <p:cNvPr id="17" name="Picture 1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06DF5D9-B268-2D47-8B31-02F53BA7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0224" t="50000" r="66786" b="10239"/>
            <a:stretch/>
          </p:blipFill>
          <p:spPr>
            <a:xfrm>
              <a:off x="1009651" y="1926934"/>
              <a:ext cx="3370526" cy="3292631"/>
            </a:xfrm>
            <a:prstGeom prst="rect">
              <a:avLst/>
            </a:prstGeom>
          </p:spPr>
        </p:pic>
        <p:pic>
          <p:nvPicPr>
            <p:cNvPr id="18" name="Picture 1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70D63E3-BC6B-73B3-1603-F1E43BA8E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2751" t="49703" r="45223" b="10536"/>
            <a:stretch/>
          </p:blipFill>
          <p:spPr>
            <a:xfrm>
              <a:off x="4498990" y="1926934"/>
              <a:ext cx="3395236" cy="3294290"/>
            </a:xfrm>
            <a:prstGeom prst="rect">
              <a:avLst/>
            </a:prstGeom>
          </p:spPr>
        </p:pic>
        <p:pic>
          <p:nvPicPr>
            <p:cNvPr id="19" name="Picture 1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43E8CBA-20FD-1A53-7157-8C9794BE4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4405" t="50000" r="23569" b="10239"/>
            <a:stretch/>
          </p:blipFill>
          <p:spPr>
            <a:xfrm>
              <a:off x="996636" y="5364820"/>
              <a:ext cx="3393525" cy="3292631"/>
            </a:xfrm>
            <a:prstGeom prst="rect">
              <a:avLst/>
            </a:prstGeom>
          </p:spPr>
        </p:pic>
        <p:pic>
          <p:nvPicPr>
            <p:cNvPr id="20" name="Picture 1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258D3BE-4BCE-70F8-8AF5-E9431EACC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6165" t="49721" r="1809" b="10518"/>
            <a:stretch/>
          </p:blipFill>
          <p:spPr>
            <a:xfrm>
              <a:off x="4498990" y="5347429"/>
              <a:ext cx="3395236" cy="3294289"/>
            </a:xfrm>
            <a:prstGeom prst="rect">
              <a:avLst/>
            </a:prstGeom>
          </p:spPr>
        </p:pic>
      </p:grpSp>
      <p:grpSp>
        <p:nvGrpSpPr>
          <p:cNvPr id="479" name="Google Shape;479;p19">
            <a:extLst>
              <a:ext uri="{FF2B5EF4-FFF2-40B4-BE49-F238E27FC236}">
                <a16:creationId xmlns:a16="http://schemas.microsoft.com/office/drawing/2014/main" id="{53966666-585C-85BD-97FE-370C38993734}"/>
              </a:ext>
            </a:extLst>
          </p:cNvPr>
          <p:cNvGrpSpPr/>
          <p:nvPr/>
        </p:nvGrpSpPr>
        <p:grpSpPr>
          <a:xfrm rot="2700000">
            <a:off x="-2273965" y="3830416"/>
            <a:ext cx="2741636" cy="2922462"/>
            <a:chOff x="0" y="-47625"/>
            <a:chExt cx="722077" cy="769702"/>
          </a:xfrm>
        </p:grpSpPr>
        <p:sp>
          <p:nvSpPr>
            <p:cNvPr id="480" name="Google Shape;480;p19">
              <a:extLst>
                <a:ext uri="{FF2B5EF4-FFF2-40B4-BE49-F238E27FC236}">
                  <a16:creationId xmlns:a16="http://schemas.microsoft.com/office/drawing/2014/main" id="{5167500A-0099-7822-4B11-445199E83A8D}"/>
                </a:ext>
              </a:extLst>
            </p:cNvPr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481" name="Google Shape;481;p19">
              <a:extLst>
                <a:ext uri="{FF2B5EF4-FFF2-40B4-BE49-F238E27FC236}">
                  <a16:creationId xmlns:a16="http://schemas.microsoft.com/office/drawing/2014/main" id="{5691D50F-9506-1612-7E18-E84CE1C0B2F8}"/>
                </a:ext>
              </a:extLst>
            </p:cNvPr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FC980B-D573-4027-C4C1-236BB7356F76}"/>
              </a:ext>
            </a:extLst>
          </p:cNvPr>
          <p:cNvSpPr txBox="1"/>
          <p:nvPr/>
        </p:nvSpPr>
        <p:spPr>
          <a:xfrm>
            <a:off x="9529012" y="3582439"/>
            <a:ext cx="710565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Clr>
                <a:srgbClr val="5271FF">
                  <a:lumMod val="40000"/>
                  <a:lumOff val="60000"/>
                </a:srgbClr>
              </a:buClr>
              <a:buFont typeface="+mj-lt"/>
              <a:buAutoNum type="arabicPeriod"/>
              <a:defRPr/>
            </a:pP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Interest Rate:</a:t>
            </a:r>
          </a:p>
          <a:p>
            <a:pPr marL="361950" lvl="1" indent="-361950">
              <a:buClr>
                <a:srgbClr val="5271FF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Several outliers are present on the higher and lower ends of the interest rates, particularly above 0.12 (12%) and below 0.04 (4%).</a:t>
            </a:r>
          </a:p>
          <a:p>
            <a:pPr marL="361950" lvl="1" indent="-361950">
              <a:buClr>
                <a:srgbClr val="5271FF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Outliers in higher ranges could signal high-risk clients, while lower rates could indicate prime clients or promotional offers.</a:t>
            </a:r>
          </a:p>
          <a:p>
            <a:pPr lvl="1">
              <a:buClr>
                <a:srgbClr val="5271FF">
                  <a:lumMod val="40000"/>
                  <a:lumOff val="60000"/>
                </a:srgbClr>
              </a:buClr>
              <a:defRPr/>
            </a:pPr>
            <a:endParaRPr lang="en-US" sz="21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1950" marR="0" lvl="0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71FF">
                  <a:lumMod val="40000"/>
                  <a:lumOff val="60000"/>
                </a:srgbClr>
              </a:buClr>
              <a:buSzTx/>
              <a:buFont typeface="+mj-lt"/>
              <a:buAutoNum type="arabicPeriod"/>
              <a:tabLst/>
              <a:defRPr/>
            </a:pPr>
            <a:r>
              <a:rPr lang="en-US" sz="21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Loan Amount, Loan Term and Credit Score:</a:t>
            </a:r>
          </a:p>
          <a:p>
            <a:pPr marL="361950" lvl="3" indent="-361950">
              <a:buClr>
                <a:srgbClr val="5271FF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There are no apparent or significant outliers and the data distribution is fairly uniform.</a:t>
            </a:r>
          </a:p>
        </p:txBody>
      </p:sp>
      <p:grpSp>
        <p:nvGrpSpPr>
          <p:cNvPr id="10" name="Google Shape;476;p19">
            <a:extLst>
              <a:ext uri="{FF2B5EF4-FFF2-40B4-BE49-F238E27FC236}">
                <a16:creationId xmlns:a16="http://schemas.microsoft.com/office/drawing/2014/main" id="{7F3B251A-A65F-FB08-7887-98BFB2919AB8}"/>
              </a:ext>
            </a:extLst>
          </p:cNvPr>
          <p:cNvGrpSpPr/>
          <p:nvPr/>
        </p:nvGrpSpPr>
        <p:grpSpPr>
          <a:xfrm rot="2700000">
            <a:off x="11636896" y="8774330"/>
            <a:ext cx="3235983" cy="3025338"/>
            <a:chOff x="0" y="-47625"/>
            <a:chExt cx="722077" cy="769702"/>
          </a:xfrm>
        </p:grpSpPr>
        <p:sp>
          <p:nvSpPr>
            <p:cNvPr id="15" name="Google Shape;477;p19">
              <a:extLst>
                <a:ext uri="{FF2B5EF4-FFF2-40B4-BE49-F238E27FC236}">
                  <a16:creationId xmlns:a16="http://schemas.microsoft.com/office/drawing/2014/main" id="{873F246C-FCA3-DA10-6BA5-379D2172829B}"/>
                </a:ext>
              </a:extLst>
            </p:cNvPr>
            <p:cNvSpPr/>
            <p:nvPr/>
          </p:nvSpPr>
          <p:spPr>
            <a:xfrm>
              <a:off x="0" y="0"/>
              <a:ext cx="722077" cy="722077"/>
            </a:xfrm>
            <a:custGeom>
              <a:avLst/>
              <a:gdLst/>
              <a:ahLst/>
              <a:cxnLst/>
              <a:rect l="l" t="t" r="r" b="b"/>
              <a:pathLst>
                <a:path w="722077" h="722077" extrusionOk="0">
                  <a:moveTo>
                    <a:pt x="0" y="0"/>
                  </a:moveTo>
                  <a:lnTo>
                    <a:pt x="722077" y="0"/>
                  </a:lnTo>
                  <a:lnTo>
                    <a:pt x="722077" y="722077"/>
                  </a:lnTo>
                  <a:lnTo>
                    <a:pt x="0" y="722077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/>
            <a:lstStyle/>
            <a:p>
              <a:endParaRPr lang="en-ZA" dirty="0"/>
            </a:p>
          </p:txBody>
        </p:sp>
        <p:sp>
          <p:nvSpPr>
            <p:cNvPr id="16" name="Google Shape;478;p19">
              <a:extLst>
                <a:ext uri="{FF2B5EF4-FFF2-40B4-BE49-F238E27FC236}">
                  <a16:creationId xmlns:a16="http://schemas.microsoft.com/office/drawing/2014/main" id="{41A684EC-8267-9621-80BF-10BD0DD025B2}"/>
                </a:ext>
              </a:extLst>
            </p:cNvPr>
            <p:cNvSpPr txBox="1"/>
            <p:nvPr/>
          </p:nvSpPr>
          <p:spPr>
            <a:xfrm>
              <a:off x="0" y="-47625"/>
              <a:ext cx="722077" cy="769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E83126F-99DF-B18F-D6B3-39E65C05B914}"/>
              </a:ext>
            </a:extLst>
          </p:cNvPr>
          <p:cNvSpPr txBox="1"/>
          <p:nvPr/>
        </p:nvSpPr>
        <p:spPr>
          <a:xfrm>
            <a:off x="536300" y="9568767"/>
            <a:ext cx="704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Image(5): Screenshot of visualization of outliers.</a:t>
            </a:r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743659"/>
      </p:ext>
    </p:extLst>
  </p:cSld>
  <p:clrMapOvr>
    <a:masterClrMapping/>
  </p:clrMapOvr>
</p:sld>
</file>

<file path=ppt/theme/theme1.xml><?xml version="1.0" encoding="utf-8"?>
<a:theme xmlns:a="http://schemas.openxmlformats.org/drawingml/2006/main" name="Stock Management System Project Proposal">
  <a:themeElements>
    <a:clrScheme name="Office">
      <a:dk1>
        <a:srgbClr val="000000"/>
      </a:dk1>
      <a:lt1>
        <a:srgbClr val="FFFFFF"/>
      </a:lt1>
      <a:dk2>
        <a:srgbClr val="545454"/>
      </a:dk2>
      <a:lt2>
        <a:srgbClr val="888888"/>
      </a:lt2>
      <a:accent1>
        <a:srgbClr val="0F1A38"/>
      </a:accent1>
      <a:accent2>
        <a:srgbClr val="5271FF"/>
      </a:accent2>
      <a:accent3>
        <a:srgbClr val="545454"/>
      </a:accent3>
      <a:accent4>
        <a:srgbClr val="888888"/>
      </a:accent4>
      <a:accent5>
        <a:srgbClr val="0F1A38"/>
      </a:accent5>
      <a:accent6>
        <a:srgbClr val="5271FF"/>
      </a:accent6>
      <a:hlink>
        <a:srgbClr val="545454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7225</TotalTime>
  <Words>1379</Words>
  <Application>Microsoft Office PowerPoint</Application>
  <PresentationFormat>Custom</PresentationFormat>
  <Paragraphs>183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Wingdings</vt:lpstr>
      <vt:lpstr>Calibri</vt:lpstr>
      <vt:lpstr>Arial</vt:lpstr>
      <vt:lpstr>Anton</vt:lpstr>
      <vt:lpstr>Montserrat</vt:lpstr>
      <vt:lpstr>Stock Management System Project Proposal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itadmin</dc:creator>
  <cp:lastModifiedBy>Mandisa Galetuke</cp:lastModifiedBy>
  <cp:revision>2</cp:revision>
  <dcterms:modified xsi:type="dcterms:W3CDTF">2025-01-19T04:41:54Z</dcterms:modified>
</cp:coreProperties>
</file>